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0268863" cy="4279265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 roundtripDataSignature="AMtx7miWdkY49AbHJE1Kd2caOCAQzLzp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74"/>
    <a:srgbClr val="0000CC"/>
    <a:srgbClr val="1423E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263" autoAdjust="0"/>
    <p:restoredTop sz="94660"/>
  </p:normalViewPr>
  <p:slideViewPr>
    <p:cSldViewPr snapToGrid="0">
      <p:cViewPr>
        <p:scale>
          <a:sx n="10" d="100"/>
          <a:sy n="10" d="100"/>
        </p:scale>
        <p:origin x="273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5:24.1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5:24.71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5:25.0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8:16.941"/>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8:20.70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22T17:48:23.85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2511425" y="1200150"/>
            <a:ext cx="2292350" cy="32400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 name="Google Shape;70;p1:notes"/>
          <p:cNvSpPr txBox="1">
            <a:spLocks noGrp="1"/>
          </p:cNvSpPr>
          <p:nvPr>
            <p:ph type="body" idx="1"/>
          </p:nvPr>
        </p:nvSpPr>
        <p:spPr>
          <a:xfrm>
            <a:off x="731160" y="4620240"/>
            <a:ext cx="5852520" cy="3780360"/>
          </a:xfrm>
          <a:prstGeom prst="rect">
            <a:avLst/>
          </a:prstGeom>
          <a:noFill/>
          <a:ln>
            <a:noFill/>
          </a:ln>
        </p:spPr>
        <p:txBody>
          <a:bodyPr spcFirstLastPara="1" wrap="square" lIns="86750" tIns="43550" rIns="86750" bIns="43550" anchor="t" anchorCtr="0">
            <a:noAutofit/>
          </a:bodyPr>
          <a:lstStyle/>
          <a:p>
            <a:pPr marL="0" lvl="0" indent="0" algn="l" rtl="0">
              <a:spcBef>
                <a:spcPts val="0"/>
              </a:spcBef>
              <a:spcAft>
                <a:spcPts val="0"/>
              </a:spcAft>
              <a:buNone/>
            </a:pPr>
            <a:endParaRPr sz="2000" b="0" strike="noStrike" dirty="0">
              <a:latin typeface="Arial"/>
              <a:ea typeface="Arial"/>
              <a:cs typeface="Arial"/>
              <a:sym typeface="Arial"/>
            </a:endParaRPr>
          </a:p>
        </p:txBody>
      </p:sp>
      <p:sp>
        <p:nvSpPr>
          <p:cNvPr id="71" name="Google Shape;71;p1:notes"/>
          <p:cNvSpPr txBox="1"/>
          <p:nvPr/>
        </p:nvSpPr>
        <p:spPr>
          <a:xfrm>
            <a:off x="4142880" y="9119520"/>
            <a:ext cx="3170160" cy="481320"/>
          </a:xfrm>
          <a:prstGeom prst="rect">
            <a:avLst/>
          </a:prstGeom>
          <a:noFill/>
          <a:ln>
            <a:noFill/>
          </a:ln>
        </p:spPr>
        <p:txBody>
          <a:bodyPr spcFirstLastPara="1" wrap="square" lIns="86750" tIns="43550" rIns="86750" bIns="43550" anchor="b" anchorCtr="0">
            <a:noAutofit/>
          </a:bodyPr>
          <a:lstStyle/>
          <a:p>
            <a:pPr marL="0" marR="0" lvl="0" indent="0" algn="r" rtl="0">
              <a:lnSpc>
                <a:spcPct val="100000"/>
              </a:lnSpc>
              <a:spcBef>
                <a:spcPts val="0"/>
              </a:spcBef>
              <a:spcAft>
                <a:spcPts val="0"/>
              </a:spcAft>
              <a:buNone/>
            </a:pPr>
            <a:fld id="{00000000-1234-1234-1234-123412341234}" type="slidenum">
              <a:rPr lang="en-US" sz="1100" b="0" i="0" u="none" strike="noStrike" cap="none">
                <a:solidFill>
                  <a:srgbClr val="000000"/>
                </a:solidFill>
                <a:latin typeface="Arial"/>
                <a:ea typeface="Arial"/>
                <a:cs typeface="Arial"/>
                <a:sym typeface="Arial"/>
              </a:rPr>
              <a:t>1</a:t>
            </a:fld>
            <a:endParaRPr sz="1100" b="0" i="0" u="none" strike="noStrike" cap="non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1513440" y="10013400"/>
            <a:ext cx="2724156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2"/>
          <p:cNvSpPr txBox="1">
            <a:spLocks noGrp="1"/>
          </p:cNvSpPr>
          <p:nvPr>
            <p:ph type="body" idx="2"/>
          </p:nvPr>
        </p:nvSpPr>
        <p:spPr>
          <a:xfrm>
            <a:off x="1513440" y="22977000"/>
            <a:ext cx="2724156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151344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2"/>
          </p:nvPr>
        </p:nvSpPr>
        <p:spPr>
          <a:xfrm>
            <a:off x="1547208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3"/>
          </p:nvPr>
        </p:nvSpPr>
        <p:spPr>
          <a:xfrm>
            <a:off x="1513440" y="229770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 name="Google Shape;59;p13"/>
          <p:cNvSpPr txBox="1">
            <a:spLocks noGrp="1"/>
          </p:cNvSpPr>
          <p:nvPr>
            <p:ph type="body" idx="4"/>
          </p:nvPr>
        </p:nvSpPr>
        <p:spPr>
          <a:xfrm>
            <a:off x="15472080" y="229770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1513440" y="100134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4"/>
          <p:cNvSpPr txBox="1">
            <a:spLocks noGrp="1"/>
          </p:cNvSpPr>
          <p:nvPr>
            <p:ph type="body" idx="2"/>
          </p:nvPr>
        </p:nvSpPr>
        <p:spPr>
          <a:xfrm>
            <a:off x="10723680" y="100134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 name="Google Shape;64;p14"/>
          <p:cNvSpPr txBox="1">
            <a:spLocks noGrp="1"/>
          </p:cNvSpPr>
          <p:nvPr>
            <p:ph type="body" idx="3"/>
          </p:nvPr>
        </p:nvSpPr>
        <p:spPr>
          <a:xfrm>
            <a:off x="19934280" y="100134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 name="Google Shape;65;p14"/>
          <p:cNvSpPr txBox="1">
            <a:spLocks noGrp="1"/>
          </p:cNvSpPr>
          <p:nvPr>
            <p:ph type="body" idx="4"/>
          </p:nvPr>
        </p:nvSpPr>
        <p:spPr>
          <a:xfrm>
            <a:off x="1513440" y="229770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 name="Google Shape;66;p14"/>
          <p:cNvSpPr txBox="1">
            <a:spLocks noGrp="1"/>
          </p:cNvSpPr>
          <p:nvPr>
            <p:ph type="body" idx="5"/>
          </p:nvPr>
        </p:nvSpPr>
        <p:spPr>
          <a:xfrm>
            <a:off x="10723680" y="229770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 name="Google Shape;67;p14"/>
          <p:cNvSpPr txBox="1">
            <a:spLocks noGrp="1"/>
          </p:cNvSpPr>
          <p:nvPr>
            <p:ph type="body" idx="6"/>
          </p:nvPr>
        </p:nvSpPr>
        <p:spPr>
          <a:xfrm>
            <a:off x="19934280" y="22977000"/>
            <a:ext cx="877140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13440" y="10013400"/>
            <a:ext cx="27241560" cy="248191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513440" y="10013400"/>
            <a:ext cx="27241560" cy="248191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1513440" y="10013400"/>
            <a:ext cx="13293720" cy="248191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6"/>
          <p:cNvSpPr txBox="1">
            <a:spLocks noGrp="1"/>
          </p:cNvSpPr>
          <p:nvPr>
            <p:ph type="body" idx="2"/>
          </p:nvPr>
        </p:nvSpPr>
        <p:spPr>
          <a:xfrm>
            <a:off x="15472080" y="10013400"/>
            <a:ext cx="13293720" cy="248191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3"/>
        <p:cNvGrpSpPr/>
        <p:nvPr/>
      </p:nvGrpSpPr>
      <p:grpSpPr>
        <a:xfrm>
          <a:off x="0" y="0"/>
          <a:ext cx="0" cy="0"/>
          <a:chOff x="0" y="0"/>
          <a:chExt cx="0" cy="0"/>
        </a:xfrm>
      </p:grpSpPr>
      <p:sp>
        <p:nvSpPr>
          <p:cNvPr id="34" name="Google Shape;34;p8"/>
          <p:cNvSpPr txBox="1">
            <a:spLocks noGrp="1"/>
          </p:cNvSpPr>
          <p:nvPr>
            <p:ph type="subTitle" idx="1"/>
          </p:nvPr>
        </p:nvSpPr>
        <p:spPr>
          <a:xfrm>
            <a:off x="1513440" y="1707120"/>
            <a:ext cx="27241560" cy="33124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
          <p:cNvSpPr txBox="1">
            <a:spLocks noGrp="1"/>
          </p:cNvSpPr>
          <p:nvPr>
            <p:ph type="body" idx="1"/>
          </p:nvPr>
        </p:nvSpPr>
        <p:spPr>
          <a:xfrm>
            <a:off x="151344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9"/>
          <p:cNvSpPr txBox="1">
            <a:spLocks noGrp="1"/>
          </p:cNvSpPr>
          <p:nvPr>
            <p:ph type="body" idx="2"/>
          </p:nvPr>
        </p:nvSpPr>
        <p:spPr>
          <a:xfrm>
            <a:off x="15472080" y="10013400"/>
            <a:ext cx="13293720" cy="248191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9"/>
          <p:cNvSpPr txBox="1">
            <a:spLocks noGrp="1"/>
          </p:cNvSpPr>
          <p:nvPr>
            <p:ph type="body" idx="3"/>
          </p:nvPr>
        </p:nvSpPr>
        <p:spPr>
          <a:xfrm>
            <a:off x="1513440" y="229770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1513440" y="10013400"/>
            <a:ext cx="13293720" cy="248191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0"/>
          <p:cNvSpPr txBox="1">
            <a:spLocks noGrp="1"/>
          </p:cNvSpPr>
          <p:nvPr>
            <p:ph type="body" idx="2"/>
          </p:nvPr>
        </p:nvSpPr>
        <p:spPr>
          <a:xfrm>
            <a:off x="1547208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0"/>
          <p:cNvSpPr txBox="1">
            <a:spLocks noGrp="1"/>
          </p:cNvSpPr>
          <p:nvPr>
            <p:ph type="body" idx="3"/>
          </p:nvPr>
        </p:nvSpPr>
        <p:spPr>
          <a:xfrm>
            <a:off x="15472080" y="229770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body" idx="1"/>
          </p:nvPr>
        </p:nvSpPr>
        <p:spPr>
          <a:xfrm>
            <a:off x="151344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1"/>
          <p:cNvSpPr txBox="1">
            <a:spLocks noGrp="1"/>
          </p:cNvSpPr>
          <p:nvPr>
            <p:ph type="body" idx="2"/>
          </p:nvPr>
        </p:nvSpPr>
        <p:spPr>
          <a:xfrm>
            <a:off x="15472080" y="10013400"/>
            <a:ext cx="1329372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1"/>
          <p:cNvSpPr txBox="1">
            <a:spLocks noGrp="1"/>
          </p:cNvSpPr>
          <p:nvPr>
            <p:ph type="body" idx="3"/>
          </p:nvPr>
        </p:nvSpPr>
        <p:spPr>
          <a:xfrm>
            <a:off x="1513440" y="22977000"/>
            <a:ext cx="27241560" cy="1183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9"/>
        <p:cNvGrpSpPr/>
        <p:nvPr/>
      </p:nvGrpSpPr>
      <p:grpSpPr>
        <a:xfrm>
          <a:off x="0" y="0"/>
          <a:ext cx="0" cy="0"/>
          <a:chOff x="0" y="0"/>
          <a:chExt cx="0" cy="0"/>
        </a:xfrm>
      </p:grpSpPr>
      <p:sp>
        <p:nvSpPr>
          <p:cNvPr id="10" name="Google Shape;10;p2"/>
          <p:cNvSpPr/>
          <p:nvPr/>
        </p:nvSpPr>
        <p:spPr>
          <a:xfrm>
            <a:off x="29427480" y="360"/>
            <a:ext cx="837720" cy="42790320"/>
          </a:xfrm>
          <a:prstGeom prst="rect">
            <a:avLst/>
          </a:prstGeom>
          <a:solidFill>
            <a:srgbClr val="A8C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60"/>
            <a:ext cx="837720" cy="42790320"/>
          </a:xfrm>
          <a:prstGeom prst="rect">
            <a:avLst/>
          </a:prstGeom>
          <a:solidFill>
            <a:srgbClr val="A8C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360"/>
            <a:ext cx="30265920" cy="5346360"/>
          </a:xfrm>
          <a:prstGeom prst="rect">
            <a:avLst/>
          </a:prstGeom>
          <a:solidFill>
            <a:srgbClr val="374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1055480"/>
            <a:ext cx="30265920" cy="1734480"/>
          </a:xfrm>
          <a:prstGeom prst="rect">
            <a:avLst/>
          </a:prstGeom>
          <a:solidFill>
            <a:srgbClr val="B3C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611880" y="360"/>
            <a:ext cx="11768400" cy="42790320"/>
          </a:xfrm>
          <a:prstGeom prst="rect">
            <a:avLst/>
          </a:prstGeom>
          <a:solidFill>
            <a:srgbClr val="D8D8D8"/>
          </a:solidFill>
          <a:ln>
            <a:noFill/>
          </a:ln>
        </p:spPr>
        <p:txBody>
          <a:bodyPr spcFirstLastPara="1" wrap="square" lIns="217425" tIns="217425" rIns="217425" bIns="217425" anchor="t" anchorCtr="0">
            <a:noAutofit/>
          </a:bodyPr>
          <a:lstStyle/>
          <a:p>
            <a:pPr marL="0" marR="0" lvl="0" indent="0" algn="l" rtl="0">
              <a:lnSpc>
                <a:spcPct val="100000"/>
              </a:lnSpc>
              <a:spcBef>
                <a:spcPts val="0"/>
              </a:spcBef>
              <a:spcAft>
                <a:spcPts val="0"/>
              </a:spcAft>
              <a:buNone/>
            </a:pPr>
            <a:r>
              <a:rPr lang="en-US" sz="8800" b="0" i="0" u="none" strike="noStrike" cap="none">
                <a:solidFill>
                  <a:srgbClr val="7F7F7F"/>
                </a:solidFill>
                <a:latin typeface="Calibri"/>
                <a:ea typeface="Calibri"/>
                <a:cs typeface="Calibri"/>
                <a:sym typeface="Calibri"/>
              </a:rPr>
              <a:t>Poster Print Size:</a:t>
            </a:r>
            <a:endParaRPr sz="88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7F7F7F"/>
                </a:solidFill>
                <a:latin typeface="Calibri"/>
                <a:ea typeface="Calibri"/>
                <a:cs typeface="Calibri"/>
                <a:sym typeface="Calibri"/>
              </a:rPr>
              <a:t>This poster template is set up for A0 international paper size of 1189 mm x 841 mm (46.8” high by 33.1” wide). It can be printed at 70.6% for an A1 poster of 841 mm x 594 mm.</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8800" b="0" i="0" u="none" strike="noStrike" cap="none">
                <a:solidFill>
                  <a:srgbClr val="7F7F7F"/>
                </a:solidFill>
                <a:latin typeface="Calibri"/>
                <a:ea typeface="Calibri"/>
                <a:cs typeface="Calibri"/>
                <a:sym typeface="Calibri"/>
              </a:rPr>
              <a:t>Placeholders:</a:t>
            </a:r>
            <a:endParaRPr sz="88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8800" b="0" i="0" u="none" strike="noStrike" cap="none">
                <a:solidFill>
                  <a:srgbClr val="7F7F7F"/>
                </a:solidFill>
                <a:latin typeface="Calibri"/>
                <a:ea typeface="Calibri"/>
                <a:cs typeface="Calibri"/>
                <a:sym typeface="Calibri"/>
              </a:rPr>
              <a:t>Image Quality:</a:t>
            </a:r>
            <a:endParaRPr sz="88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7F7F7F"/>
                </a:solidFill>
                <a:latin typeface="Calibri"/>
                <a:ea typeface="Calibri"/>
                <a:cs typeface="Calibri"/>
                <a:sym typeface="Calibri"/>
              </a:rPr>
              <a:t>You can place digital photos or logo art in your poster file by selecting the </a:t>
            </a:r>
            <a:r>
              <a:rPr lang="en-US" sz="6000" b="1" i="0" u="none" strike="noStrike" cap="none">
                <a:solidFill>
                  <a:srgbClr val="7F7F7F"/>
                </a:solidFill>
                <a:latin typeface="Calibri"/>
                <a:ea typeface="Calibri"/>
                <a:cs typeface="Calibri"/>
                <a:sym typeface="Calibri"/>
              </a:rPr>
              <a:t>Insert, Picture</a:t>
            </a:r>
            <a:r>
              <a:rPr lang="en-US" sz="6000" b="0" i="0" u="none" strike="noStrike" cap="none">
                <a:solidFill>
                  <a:srgbClr val="7F7F7F"/>
                </a:solidFill>
                <a:latin typeface="Calibri"/>
                <a:ea typeface="Calibri"/>
                <a:cs typeface="Calibri"/>
                <a:sym typeface="Calibri"/>
              </a:rPr>
              <a:t> command, or by using standard copy &amp; paste. For best results, all graphic elements should be at least </a:t>
            </a:r>
            <a:r>
              <a:rPr lang="en-US" sz="6000" b="1" i="0" u="none" strike="noStrike" cap="none">
                <a:solidFill>
                  <a:srgbClr val="7F7F7F"/>
                </a:solidFill>
                <a:latin typeface="Calibri"/>
                <a:ea typeface="Calibri"/>
                <a:cs typeface="Calibri"/>
                <a:sym typeface="Calibri"/>
              </a:rPr>
              <a:t>150-200 pixels per inch in their final printed size</a:t>
            </a:r>
            <a:r>
              <a:rPr lang="en-US" sz="6000" b="0" i="0" u="none" strike="noStrike" cap="none">
                <a:solidFill>
                  <a:srgbClr val="7F7F7F"/>
                </a:solidFill>
                <a:latin typeface="Calibri"/>
                <a:ea typeface="Calibri"/>
                <a:cs typeface="Calibri"/>
                <a:sym typeface="Calibri"/>
              </a:rPr>
              <a:t>. For instance, a 1600 x 1200 pixel photo will usually look fine up to 8“-10” wide on your printed poster.</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sz="6000" b="0" i="0" u="none" strike="noStrike" cap="none">
              <a:latin typeface="Arial"/>
              <a:ea typeface="Arial"/>
              <a:cs typeface="Arial"/>
              <a:sym typeface="Arial"/>
            </a:endParaRPr>
          </a:p>
          <a:p>
            <a:pPr marL="0" marR="0" lvl="0" indent="0" algn="ctr" rtl="0">
              <a:lnSpc>
                <a:spcPct val="100000"/>
              </a:lnSpc>
              <a:spcBef>
                <a:spcPts val="2282"/>
              </a:spcBef>
              <a:spcAft>
                <a:spcPts val="0"/>
              </a:spcAft>
              <a:buNone/>
            </a:pPr>
            <a:br>
              <a:rPr lang="en-US" sz="1800" b="0" i="0" u="none" strike="noStrike" cap="none">
                <a:latin typeface="Arial"/>
                <a:ea typeface="Arial"/>
                <a:cs typeface="Arial"/>
                <a:sym typeface="Arial"/>
              </a:rPr>
            </a:br>
            <a:r>
              <a:rPr lang="en-US" sz="4400" b="0" i="0" u="none" strike="noStrike" cap="none">
                <a:solidFill>
                  <a:srgbClr val="7F7F7F"/>
                </a:solidFill>
                <a:latin typeface="Calibri"/>
                <a:ea typeface="Calibri"/>
                <a:cs typeface="Calibri"/>
                <a:sym typeface="Calibri"/>
              </a:rPr>
              <a:t>[This sidebar area does not print.]</a:t>
            </a:r>
            <a:endParaRPr sz="4400" b="0" i="0" u="none" strike="noStrike" cap="none">
              <a:latin typeface="Arial"/>
              <a:ea typeface="Arial"/>
              <a:cs typeface="Arial"/>
              <a:sym typeface="Arial"/>
            </a:endParaRPr>
          </a:p>
        </p:txBody>
      </p:sp>
      <p:grpSp>
        <p:nvGrpSpPr>
          <p:cNvPr id="15" name="Google Shape;15;p2"/>
          <p:cNvGrpSpPr/>
          <p:nvPr/>
        </p:nvGrpSpPr>
        <p:grpSpPr>
          <a:xfrm>
            <a:off x="31109400" y="360"/>
            <a:ext cx="11768400" cy="42790320"/>
            <a:chOff x="31109400" y="360"/>
            <a:chExt cx="11768400" cy="42790320"/>
          </a:xfrm>
        </p:grpSpPr>
        <p:sp>
          <p:nvSpPr>
            <p:cNvPr id="16" name="Google Shape;16;p2"/>
            <p:cNvSpPr/>
            <p:nvPr/>
          </p:nvSpPr>
          <p:spPr>
            <a:xfrm>
              <a:off x="31109400" y="360"/>
              <a:ext cx="11768400" cy="42790320"/>
            </a:xfrm>
            <a:prstGeom prst="rect">
              <a:avLst/>
            </a:prstGeom>
            <a:solidFill>
              <a:srgbClr val="D8D8D8"/>
            </a:solidFill>
            <a:ln>
              <a:noFill/>
            </a:ln>
          </p:spPr>
          <p:txBody>
            <a:bodyPr spcFirstLastPara="1" wrap="square" lIns="228600" tIns="228600" rIns="228600" bIns="228600" anchor="t" anchorCtr="0">
              <a:noAutofit/>
            </a:bodyPr>
            <a:lstStyle/>
            <a:p>
              <a:pPr marL="0" marR="0" lvl="0" indent="0" algn="l" rtl="0">
                <a:lnSpc>
                  <a:spcPct val="100000"/>
                </a:lnSpc>
                <a:spcBef>
                  <a:spcPts val="0"/>
                </a:spcBef>
                <a:spcAft>
                  <a:spcPts val="0"/>
                </a:spcAft>
                <a:buNone/>
              </a:pPr>
              <a:r>
                <a:rPr lang="en-US" sz="8800" b="0" i="0" u="none" strike="noStrike" cap="none">
                  <a:solidFill>
                    <a:srgbClr val="808080"/>
                  </a:solidFill>
                  <a:latin typeface="Calibri"/>
                  <a:ea typeface="Calibri"/>
                  <a:cs typeface="Calibri"/>
                  <a:sym typeface="Calibri"/>
                </a:rPr>
                <a:t>Change Color Theme:</a:t>
              </a:r>
              <a:endParaRPr sz="88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808080"/>
                  </a:solidFill>
                  <a:latin typeface="Calibri"/>
                  <a:ea typeface="Calibri"/>
                  <a:cs typeface="Calibri"/>
                  <a:sym typeface="Calibri"/>
                </a:rPr>
                <a:t>This template is designed to use the built-in color themes in the newer versions of PowerPoint.</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808080"/>
                  </a:solidFill>
                  <a:latin typeface="Calibri"/>
                  <a:ea typeface="Calibri"/>
                  <a:cs typeface="Calibri"/>
                  <a:sym typeface="Calibri"/>
                </a:rPr>
                <a:t>To change the color theme, select the </a:t>
              </a:r>
              <a:r>
                <a:rPr lang="en-US" sz="6000" b="1" i="0" u="none" strike="noStrike" cap="none">
                  <a:solidFill>
                    <a:srgbClr val="808080"/>
                  </a:solidFill>
                  <a:latin typeface="Calibri"/>
                  <a:ea typeface="Calibri"/>
                  <a:cs typeface="Calibri"/>
                  <a:sym typeface="Calibri"/>
                </a:rPr>
                <a:t>Design</a:t>
              </a:r>
              <a:r>
                <a:rPr lang="en-US" sz="6000" b="0" i="0" u="none" strike="noStrike" cap="none">
                  <a:solidFill>
                    <a:srgbClr val="808080"/>
                  </a:solidFill>
                  <a:latin typeface="Calibri"/>
                  <a:ea typeface="Calibri"/>
                  <a:cs typeface="Calibri"/>
                  <a:sym typeface="Calibri"/>
                </a:rPr>
                <a:t> tab, then select the </a:t>
              </a:r>
              <a:r>
                <a:rPr lang="en-US" sz="6000" b="1" i="0" u="none" strike="noStrike" cap="none">
                  <a:solidFill>
                    <a:srgbClr val="808080"/>
                  </a:solidFill>
                  <a:latin typeface="Calibri"/>
                  <a:ea typeface="Calibri"/>
                  <a:cs typeface="Calibri"/>
                  <a:sym typeface="Calibri"/>
                </a:rPr>
                <a:t>Colors</a:t>
              </a:r>
              <a:r>
                <a:rPr lang="en-US" sz="6000" b="0" i="0" u="none" strike="noStrike" cap="none">
                  <a:solidFill>
                    <a:srgbClr val="808080"/>
                  </a:solidFill>
                  <a:latin typeface="Calibri"/>
                  <a:ea typeface="Calibri"/>
                  <a:cs typeface="Calibri"/>
                  <a:sym typeface="Calibri"/>
                </a:rPr>
                <a:t> drop-down list.</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808080"/>
                  </a:solidFill>
                  <a:latin typeface="Calibri"/>
                  <a:ea typeface="Calibri"/>
                  <a:cs typeface="Calibri"/>
                  <a:sym typeface="Calibri"/>
                </a:rPr>
                <a:t>The default color theme for this template is “Office”, so you can always return to that after trying some of the alternatives.</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8800" b="0" i="0" u="none" strike="noStrike" cap="none">
                  <a:solidFill>
                    <a:srgbClr val="808080"/>
                  </a:solidFill>
                  <a:latin typeface="Calibri"/>
                  <a:ea typeface="Calibri"/>
                  <a:cs typeface="Calibri"/>
                  <a:sym typeface="Calibri"/>
                </a:rPr>
                <a:t>Printing Your Poster:</a:t>
              </a:r>
              <a:endParaRPr sz="88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808080"/>
                  </a:solidFill>
                  <a:latin typeface="Calibri"/>
                  <a:ea typeface="Calibri"/>
                  <a:cs typeface="Calibri"/>
                  <a:sym typeface="Calibri"/>
                </a:rPr>
                <a:t>Once your poster file is ready, visit </a:t>
              </a:r>
              <a:r>
                <a:rPr lang="en-US" sz="6000" b="1" i="0" u="none" strike="noStrike" cap="none">
                  <a:solidFill>
                    <a:srgbClr val="808080"/>
                  </a:solidFill>
                  <a:latin typeface="Calibri"/>
                  <a:ea typeface="Calibri"/>
                  <a:cs typeface="Calibri"/>
                  <a:sym typeface="Calibri"/>
                </a:rPr>
                <a:t>www.genigraphics.com</a:t>
              </a:r>
              <a:r>
                <a:rPr lang="en-US" sz="6000" b="0" i="0" u="none" strike="noStrike" cap="none">
                  <a:solidFill>
                    <a:srgbClr val="808080"/>
                  </a:solidFill>
                  <a:latin typeface="Calibri"/>
                  <a:ea typeface="Calibri"/>
                  <a:cs typeface="Calibri"/>
                  <a:sym typeface="Calibri"/>
                </a:rPr>
                <a:t> to order a high-quality, affordable poster print. Every order receives a free design review and we can delivery as fast as next business day within the US and Canada. </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r>
                <a:rPr lang="en-US" sz="6000" b="0" i="0" u="none" strike="noStrike" cap="none">
                  <a:solidFill>
                    <a:srgbClr val="808080"/>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sz="6000" b="0" i="0" u="none" strike="noStrike" cap="none">
                <a:latin typeface="Arial"/>
                <a:ea typeface="Arial"/>
                <a:cs typeface="Arial"/>
                <a:sym typeface="Arial"/>
              </a:endParaRPr>
            </a:p>
            <a:p>
              <a:pPr marL="0" marR="0" lvl="0" indent="0" algn="l" rtl="0">
                <a:lnSpc>
                  <a:spcPct val="100000"/>
                </a:lnSpc>
                <a:spcBef>
                  <a:spcPts val="2282"/>
                </a:spcBef>
                <a:spcAft>
                  <a:spcPts val="0"/>
                </a:spcAft>
                <a:buNone/>
              </a:pPr>
              <a:endParaRPr sz="60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6000" b="0" i="0" u="none" strike="noStrike" cap="none">
                  <a:solidFill>
                    <a:srgbClr val="808080"/>
                  </a:solidFill>
                  <a:latin typeface="Calibri"/>
                  <a:ea typeface="Calibri"/>
                  <a:cs typeface="Calibri"/>
                  <a:sym typeface="Calibri"/>
                </a:rPr>
                <a:t>US and Canada:  1-800-790-4001</a:t>
              </a:r>
              <a:endParaRPr sz="60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6000" b="0" i="0" u="none" strike="noStrike" cap="none">
                  <a:solidFill>
                    <a:srgbClr val="808080"/>
                  </a:solidFill>
                  <a:latin typeface="Calibri"/>
                  <a:ea typeface="Calibri"/>
                  <a:cs typeface="Calibri"/>
                  <a:sym typeface="Calibri"/>
                </a:rPr>
                <a:t>International: +(1) 913-441-1410</a:t>
              </a:r>
              <a:br>
                <a:rPr lang="en-US" sz="1800" b="0" i="0" u="none" strike="noStrike" cap="none">
                  <a:latin typeface="Arial"/>
                  <a:ea typeface="Arial"/>
                  <a:cs typeface="Arial"/>
                  <a:sym typeface="Arial"/>
                </a:rPr>
              </a:br>
              <a:r>
                <a:rPr lang="en-US" sz="6000" b="0" i="0" u="none" strike="noStrike" cap="none">
                  <a:solidFill>
                    <a:srgbClr val="808080"/>
                  </a:solidFill>
                  <a:latin typeface="Calibri"/>
                  <a:ea typeface="Calibri"/>
                  <a:cs typeface="Calibri"/>
                  <a:sym typeface="Calibri"/>
                </a:rPr>
                <a:t>Email: info@genigraphics.com</a:t>
              </a:r>
              <a:endParaRPr sz="6000" b="0" i="0" u="none" strike="noStrike" cap="none">
                <a:latin typeface="Arial"/>
                <a:ea typeface="Arial"/>
                <a:cs typeface="Arial"/>
                <a:sym typeface="Arial"/>
              </a:endParaRPr>
            </a:p>
            <a:p>
              <a:pPr marL="0" marR="0" lvl="0" indent="0" algn="ctr" rtl="0">
                <a:lnSpc>
                  <a:spcPct val="100000"/>
                </a:lnSpc>
                <a:spcBef>
                  <a:spcPts val="0"/>
                </a:spcBef>
                <a:spcAft>
                  <a:spcPts val="0"/>
                </a:spcAft>
                <a:buNone/>
              </a:pPr>
              <a:br>
                <a:rPr lang="en-US" sz="1800" b="0" i="0" u="none" strike="noStrike" cap="none">
                  <a:latin typeface="Arial"/>
                  <a:ea typeface="Arial"/>
                  <a:cs typeface="Arial"/>
                  <a:sym typeface="Arial"/>
                </a:rPr>
              </a:br>
              <a:r>
                <a:rPr lang="en-US" sz="4400" b="0" i="0" u="none" strike="noStrike" cap="none">
                  <a:solidFill>
                    <a:srgbClr val="808080"/>
                  </a:solidFill>
                  <a:latin typeface="Calibri"/>
                  <a:ea typeface="Calibri"/>
                  <a:cs typeface="Calibri"/>
                  <a:sym typeface="Calibri"/>
                </a:rPr>
                <a:t>[This sidebar area does not print.]</a:t>
              </a:r>
              <a:endParaRPr sz="4400" b="0" i="0" u="none" strike="noStrike" cap="none">
                <a:latin typeface="Arial"/>
                <a:ea typeface="Arial"/>
                <a:cs typeface="Arial"/>
                <a:sym typeface="Arial"/>
              </a:endParaRPr>
            </a:p>
          </p:txBody>
        </p:sp>
        <p:pic>
          <p:nvPicPr>
            <p:cNvPr id="17" name="Google Shape;17;p2"/>
            <p:cNvPicPr preferRelativeResize="0"/>
            <p:nvPr/>
          </p:nvPicPr>
          <p:blipFill rotWithShape="1">
            <a:blip r:embed="rId14">
              <a:alphaModFix/>
            </a:blip>
            <a:srcRect/>
            <a:stretch/>
          </p:blipFill>
          <p:spPr>
            <a:xfrm>
              <a:off x="31521960" y="8214480"/>
              <a:ext cx="10943640" cy="9987840"/>
            </a:xfrm>
            <a:prstGeom prst="rect">
              <a:avLst/>
            </a:prstGeom>
            <a:noFill/>
            <a:ln>
              <a:noFill/>
            </a:ln>
          </p:spPr>
        </p:pic>
      </p:grpSp>
      <p:sp>
        <p:nvSpPr>
          <p:cNvPr id="18" name="Google Shape;18;p2"/>
          <p:cNvSpPr txBox="1">
            <a:spLocks noGrp="1"/>
          </p:cNvSpPr>
          <p:nvPr>
            <p:ph type="title"/>
          </p:nvPr>
        </p:nvSpPr>
        <p:spPr>
          <a:xfrm>
            <a:off x="1513440" y="1707120"/>
            <a:ext cx="27241560" cy="714564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9" name="Google Shape;19;p2"/>
          <p:cNvSpPr txBox="1">
            <a:spLocks noGrp="1"/>
          </p:cNvSpPr>
          <p:nvPr>
            <p:ph type="body" idx="1"/>
          </p:nvPr>
        </p:nvSpPr>
        <p:spPr>
          <a:xfrm>
            <a:off x="1513440" y="10013400"/>
            <a:ext cx="27241560" cy="2481912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3.xml"/><Relationship Id="rId18" Type="http://schemas.openxmlformats.org/officeDocument/2006/relationships/customXml" Target="../ink/ink5.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customXml" Target="../ink/ink2.xml"/><Relationship Id="rId1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customXml" Target="../ink/ink1.xml"/><Relationship Id="rId19" Type="http://schemas.openxmlformats.org/officeDocument/2006/relationships/customXml" Target="../ink/ink6.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90" name="Rectangle 89">
            <a:extLst>
              <a:ext uri="{FF2B5EF4-FFF2-40B4-BE49-F238E27FC236}">
                <a16:creationId xmlns:a16="http://schemas.microsoft.com/office/drawing/2014/main" id="{E75DC196-F677-4484-A6BA-08D98D34481C}"/>
              </a:ext>
            </a:extLst>
          </p:cNvPr>
          <p:cNvSpPr/>
          <p:nvPr/>
        </p:nvSpPr>
        <p:spPr>
          <a:xfrm>
            <a:off x="0" y="41026354"/>
            <a:ext cx="30268863" cy="1766296"/>
          </a:xfrm>
          <a:prstGeom prst="rect">
            <a:avLst/>
          </a:prstGeom>
          <a:solidFill>
            <a:srgbClr val="000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9634C87-CE61-47DE-B006-E5E0E3B28A61}"/>
              </a:ext>
            </a:extLst>
          </p:cNvPr>
          <p:cNvSpPr/>
          <p:nvPr/>
        </p:nvSpPr>
        <p:spPr>
          <a:xfrm>
            <a:off x="-12358" y="-18791"/>
            <a:ext cx="30268863" cy="5365746"/>
          </a:xfrm>
          <a:prstGeom prst="rect">
            <a:avLst/>
          </a:prstGeom>
          <a:solidFill>
            <a:srgbClr val="000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Google Shape;73;p1"/>
          <p:cNvSpPr/>
          <p:nvPr/>
        </p:nvSpPr>
        <p:spPr>
          <a:xfrm>
            <a:off x="4515125" y="453567"/>
            <a:ext cx="21115500" cy="4663895"/>
          </a:xfrm>
          <a:prstGeom prst="rect">
            <a:avLst/>
          </a:prstGeom>
          <a:noFill/>
          <a:ln>
            <a:noFill/>
          </a:ln>
        </p:spPr>
        <p:txBody>
          <a:bodyPr spcFirstLastPara="1" wrap="square" lIns="173875" tIns="434875" rIns="173875" bIns="434875" anchor="ctr" anchorCtr="0">
            <a:spAutoFit/>
          </a:bodyPr>
          <a:lstStyle/>
          <a:p>
            <a:pPr algn="ctr">
              <a:lnSpc>
                <a:spcPct val="75000"/>
              </a:lnSpc>
            </a:pPr>
            <a:r>
              <a:rPr lang="en-US" sz="8400" b="1" dirty="0">
                <a:solidFill>
                  <a:schemeClr val="bg1"/>
                </a:solidFill>
                <a:latin typeface="Calibri" panose="020F0502020204030204" pitchFamily="34" charset="0"/>
                <a:ea typeface="Calibri" panose="020F0502020204030204" pitchFamily="34" charset="0"/>
                <a:cs typeface="Calibri" panose="020F0502020204030204" pitchFamily="34" charset="0"/>
              </a:rPr>
              <a:t>LLM Based Automatic Document Verification For SQAG</a:t>
            </a:r>
          </a:p>
          <a:p>
            <a:pPr algn="ctr">
              <a:lnSpc>
                <a:spcPct val="75000"/>
              </a:lnSpc>
            </a:pPr>
            <a:endPar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lnSpc>
                <a:spcPct val="75000"/>
              </a:lnSpc>
            </a:pP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Aayush Anand, M.B Sai Charan (Sci-C), A.Kalidasu (Sci-E)</a:t>
            </a:r>
          </a:p>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Directorate of Artificial Intelligence &amp; Visualization, RCI DRDO, Hyderabad</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75" name="Google Shape;75;p1"/>
          <p:cNvGrpSpPr/>
          <p:nvPr/>
        </p:nvGrpSpPr>
        <p:grpSpPr>
          <a:xfrm>
            <a:off x="946117" y="5469879"/>
            <a:ext cx="9977256" cy="4028081"/>
            <a:chOff x="1215000" y="5705855"/>
            <a:chExt cx="13679702" cy="4028081"/>
          </a:xfrm>
        </p:grpSpPr>
        <p:sp>
          <p:nvSpPr>
            <p:cNvPr id="76" name="Google Shape;76;p1"/>
            <p:cNvSpPr/>
            <p:nvPr/>
          </p:nvSpPr>
          <p:spPr>
            <a:xfrm>
              <a:off x="1215000" y="6722129"/>
              <a:ext cx="13679702" cy="3011807"/>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algn="just">
                <a:buClr>
                  <a:schemeClr val="dk1"/>
                </a:buClr>
                <a:buSzPts val="1100"/>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The Software Quality Assurance Group (SQAG) under DRDO reviews multiple technical documents such as SRS, SDD, ICD, etc. This project proposes an AI-assisted initial screening system to reduce reviewer burden and improve standardization.</a:t>
              </a:r>
              <a:endParaRPr kumimoji="0" lang="en-IN" sz="9600" b="1"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7" name="Google Shape;77;p1"/>
            <p:cNvSpPr/>
            <p:nvPr/>
          </p:nvSpPr>
          <p:spPr>
            <a:xfrm>
              <a:off x="1215000" y="5705855"/>
              <a:ext cx="13679640" cy="970351"/>
            </a:xfrm>
            <a:prstGeom prst="rect">
              <a:avLst/>
            </a:prstGeom>
            <a:solidFill>
              <a:srgbClr val="376092"/>
            </a:solidFill>
            <a:ln w="25550" cap="flat" cmpd="sng">
              <a:no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	OVERVIEW</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86" name="Google Shape;86;p1"/>
          <p:cNvSpPr/>
          <p:nvPr/>
        </p:nvSpPr>
        <p:spPr>
          <a:xfrm>
            <a:off x="4575240" y="41061600"/>
            <a:ext cx="21116880" cy="1693440"/>
          </a:xfrm>
          <a:prstGeom prst="rect">
            <a:avLst/>
          </a:prstGeom>
          <a:noFill/>
          <a:ln>
            <a:noFill/>
          </a:ln>
        </p:spPr>
        <p:txBody>
          <a:bodyPr spcFirstLastPara="1" wrap="square" lIns="173875" tIns="434875" rIns="173875" bIns="434875" anchor="ctr" anchorCtr="0">
            <a:spAutoFit/>
          </a:bodyPr>
          <a:lstStyle/>
          <a:p>
            <a:pPr marL="0" marR="0" lvl="0" indent="0" algn="ctr" rtl="0">
              <a:lnSpc>
                <a:spcPct val="100000"/>
              </a:lnSpc>
              <a:spcBef>
                <a:spcPts val="0"/>
              </a:spcBef>
              <a:spcAft>
                <a:spcPts val="0"/>
              </a:spcAft>
              <a:buNone/>
            </a:pPr>
            <a:r>
              <a:rPr lang="en-US" sz="5400" b="1" i="0" u="none" strike="noStrike" cap="none" dirty="0">
                <a:solidFill>
                  <a:srgbClr val="808080"/>
                </a:solidFill>
                <a:latin typeface="Calibri" panose="020F0502020204030204" pitchFamily="34" charset="0"/>
                <a:ea typeface="Calibri" panose="020F0502020204030204" pitchFamily="34" charset="0"/>
                <a:cs typeface="Calibri" panose="020F0502020204030204" pitchFamily="34" charset="0"/>
                <a:sym typeface="Calibri"/>
              </a:rPr>
              <a:t>Research Center Imarat, RCI, Hyderabad, 500069</a:t>
            </a:r>
            <a:endParaRPr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87" name="Google Shape;87;p1"/>
          <p:cNvPicPr preferRelativeResize="0"/>
          <p:nvPr/>
        </p:nvPicPr>
        <p:blipFill rotWithShape="1">
          <a:blip r:embed="rId3">
            <a:alphaModFix/>
          </a:blip>
          <a:srcRect/>
          <a:stretch/>
        </p:blipFill>
        <p:spPr>
          <a:xfrm>
            <a:off x="875880" y="871200"/>
            <a:ext cx="3237840" cy="3239640"/>
          </a:xfrm>
          <a:prstGeom prst="rect">
            <a:avLst/>
          </a:prstGeom>
          <a:noFill/>
          <a:ln>
            <a:noFill/>
          </a:ln>
        </p:spPr>
      </p:pic>
      <p:pic>
        <p:nvPicPr>
          <p:cNvPr id="88" name="Google Shape;88;p1"/>
          <p:cNvPicPr preferRelativeResize="0"/>
          <p:nvPr/>
        </p:nvPicPr>
        <p:blipFill rotWithShape="1">
          <a:blip r:embed="rId4">
            <a:alphaModFix/>
          </a:blip>
          <a:srcRect/>
          <a:stretch/>
        </p:blipFill>
        <p:spPr>
          <a:xfrm>
            <a:off x="26366760" y="995400"/>
            <a:ext cx="3239640" cy="3239640"/>
          </a:xfrm>
          <a:prstGeom prst="rect">
            <a:avLst/>
          </a:prstGeom>
          <a:noFill/>
          <a:ln>
            <a:noFill/>
          </a:ln>
        </p:spPr>
      </p:pic>
      <p:grpSp>
        <p:nvGrpSpPr>
          <p:cNvPr id="41" name="Google Shape;75;p1">
            <a:extLst>
              <a:ext uri="{FF2B5EF4-FFF2-40B4-BE49-F238E27FC236}">
                <a16:creationId xmlns:a16="http://schemas.microsoft.com/office/drawing/2014/main" id="{E311C0C3-CCFB-4B65-BA63-6705EB3647FA}"/>
              </a:ext>
            </a:extLst>
          </p:cNvPr>
          <p:cNvGrpSpPr/>
          <p:nvPr/>
        </p:nvGrpSpPr>
        <p:grpSpPr>
          <a:xfrm>
            <a:off x="20976989" y="5456904"/>
            <a:ext cx="8324102" cy="4041056"/>
            <a:chOff x="1215000" y="5756026"/>
            <a:chExt cx="13679700" cy="4905186"/>
          </a:xfrm>
        </p:grpSpPr>
        <p:sp>
          <p:nvSpPr>
            <p:cNvPr id="42" name="Google Shape;76;p1">
              <a:extLst>
                <a:ext uri="{FF2B5EF4-FFF2-40B4-BE49-F238E27FC236}">
                  <a16:creationId xmlns:a16="http://schemas.microsoft.com/office/drawing/2014/main" id="{535BC33A-27DE-41EB-9B8F-671F6A816682}"/>
                </a:ext>
              </a:extLst>
            </p:cNvPr>
            <p:cNvSpPr/>
            <p:nvPr/>
          </p:nvSpPr>
          <p:spPr>
            <a:xfrm>
              <a:off x="1215000" y="6999107"/>
              <a:ext cx="13679700" cy="3662105"/>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marL="457200" indent="-457200" algn="just">
                <a:buFont typeface="Arial" panose="020B0604020202020204" pitchFamily="34" charset="0"/>
                <a:buChar char="•"/>
              </a:pPr>
              <a:r>
                <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rPr>
                <a:t>Develop an LLM-based automatic Document Verification AI application.</a:t>
              </a:r>
            </a:p>
            <a:p>
              <a:pPr marL="457200" indent="-457200" algn="just">
                <a:buFont typeface="Arial" panose="020B0604020202020204" pitchFamily="34" charset="0"/>
                <a:buChar char="•"/>
              </a:pPr>
              <a:r>
                <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rPr>
                <a:t>Automatic pre-processing, image captioning, semantic mapping to SQAG processes.</a:t>
              </a:r>
            </a:p>
            <a:p>
              <a:pPr marL="457200" indent="-457200" algn="just">
                <a:buFont typeface="Arial" panose="020B0604020202020204" pitchFamily="34" charset="0"/>
                <a:buChar char="•"/>
              </a:pPr>
              <a:r>
                <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rPr>
                <a:t>Enable prompt-driven compliance check.</a:t>
              </a:r>
            </a:p>
            <a:p>
              <a:pPr marL="457200" indent="-457200" algn="just">
                <a:buFont typeface="Arial" panose="020B0604020202020204" pitchFamily="34" charset="0"/>
                <a:buChar char="•"/>
              </a:pPr>
              <a:r>
                <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rPr>
                <a:t>Streamlit dashboard with scoring and reports.</a:t>
              </a:r>
            </a:p>
          </p:txBody>
        </p:sp>
        <p:sp>
          <p:nvSpPr>
            <p:cNvPr id="43" name="Google Shape;77;p1">
              <a:extLst>
                <a:ext uri="{FF2B5EF4-FFF2-40B4-BE49-F238E27FC236}">
                  <a16:creationId xmlns:a16="http://schemas.microsoft.com/office/drawing/2014/main" id="{C510F52D-8779-4895-AD37-C82A206BAD71}"/>
                </a:ext>
              </a:extLst>
            </p:cNvPr>
            <p:cNvSpPr/>
            <p:nvPr/>
          </p:nvSpPr>
          <p:spPr>
            <a:xfrm>
              <a:off x="1215060" y="5756026"/>
              <a:ext cx="13679640" cy="1185229"/>
            </a:xfrm>
            <a:prstGeom prst="rect">
              <a:avLst/>
            </a:prstGeom>
            <a:solidFill>
              <a:srgbClr val="376092"/>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OBJECTIVES</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4" name="Google Shape;75;p1">
            <a:extLst>
              <a:ext uri="{FF2B5EF4-FFF2-40B4-BE49-F238E27FC236}">
                <a16:creationId xmlns:a16="http://schemas.microsoft.com/office/drawing/2014/main" id="{766E8D66-9226-4EF1-8754-35AF235272FA}"/>
              </a:ext>
            </a:extLst>
          </p:cNvPr>
          <p:cNvGrpSpPr/>
          <p:nvPr/>
        </p:nvGrpSpPr>
        <p:grpSpPr>
          <a:xfrm>
            <a:off x="11120341" y="5475975"/>
            <a:ext cx="9713947" cy="4021985"/>
            <a:chOff x="1215000" y="5705855"/>
            <a:chExt cx="13679640" cy="5081086"/>
          </a:xfrm>
        </p:grpSpPr>
        <p:sp>
          <p:nvSpPr>
            <p:cNvPr id="45" name="Google Shape;76;p1">
              <a:extLst>
                <a:ext uri="{FF2B5EF4-FFF2-40B4-BE49-F238E27FC236}">
                  <a16:creationId xmlns:a16="http://schemas.microsoft.com/office/drawing/2014/main" id="{155556A3-B481-41C9-988E-9E5064FA6FF2}"/>
                </a:ext>
              </a:extLst>
            </p:cNvPr>
            <p:cNvSpPr/>
            <p:nvPr/>
          </p:nvSpPr>
          <p:spPr>
            <a:xfrm>
              <a:off x="1215000" y="6982041"/>
              <a:ext cx="13679640" cy="3804900"/>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marL="457200" indent="-457200" algn="just">
                <a:buFont typeface="Arial" panose="020B0604020202020204" pitchFamily="34" charset="0"/>
                <a:buChar char="•"/>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Manual verification of SRS documents by SQAG is time-consuming due to inconsistent formats, terminology, and poorly structured sections. </a:t>
              </a:r>
            </a:p>
            <a:p>
              <a:pPr marL="457200" indent="-457200" algn="just">
                <a:buFont typeface="Arial" panose="020B0604020202020204" pitchFamily="34" charset="0"/>
                <a:buChar char="•"/>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Additionally, images, flowcharts, state diagrams have to be consistent with the document information. </a:t>
              </a:r>
            </a:p>
            <a:p>
              <a:pPr marL="457200" indent="-457200" algn="just">
                <a:buFont typeface="Arial" panose="020B0604020202020204" pitchFamily="34" charset="0"/>
                <a:buChar char="•"/>
              </a:pP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All of these result in long review time.</a:t>
              </a:r>
              <a:endParaRPr lang="en-US"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Google Shape;77;p1">
              <a:extLst>
                <a:ext uri="{FF2B5EF4-FFF2-40B4-BE49-F238E27FC236}">
                  <a16:creationId xmlns:a16="http://schemas.microsoft.com/office/drawing/2014/main" id="{324923F2-FF1A-4CB2-ABBD-5D2E466B64C6}"/>
                </a:ext>
              </a:extLst>
            </p:cNvPr>
            <p:cNvSpPr/>
            <p:nvPr/>
          </p:nvSpPr>
          <p:spPr>
            <a:xfrm>
              <a:off x="1215000" y="5705855"/>
              <a:ext cx="13679640" cy="1206066"/>
            </a:xfrm>
            <a:prstGeom prst="rect">
              <a:avLst/>
            </a:prstGeom>
            <a:solidFill>
              <a:srgbClr val="376092"/>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PROBLEM STATEMENT </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9" name="Google Shape;77;p1">
            <a:extLst>
              <a:ext uri="{FF2B5EF4-FFF2-40B4-BE49-F238E27FC236}">
                <a16:creationId xmlns:a16="http://schemas.microsoft.com/office/drawing/2014/main" id="{C0F9A1D6-7166-4F30-992B-EE23B11C1E7D}"/>
              </a:ext>
            </a:extLst>
          </p:cNvPr>
          <p:cNvSpPr/>
          <p:nvPr/>
        </p:nvSpPr>
        <p:spPr>
          <a:xfrm>
            <a:off x="995545" y="9713223"/>
            <a:ext cx="28271269" cy="1092270"/>
          </a:xfrm>
          <a:prstGeom prst="rect">
            <a:avLst/>
          </a:prstGeom>
          <a:solidFill>
            <a:srgbClr val="376092"/>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algn="ctr"/>
            <a:r>
              <a:rPr lang="en-US" sz="5400" b="1" dirty="0">
                <a:solidFill>
                  <a:schemeClr val="bg1"/>
                </a:solidFill>
                <a:latin typeface="Calibri" panose="020F0502020204030204" pitchFamily="34" charset="0"/>
                <a:ea typeface="Calibri" panose="020F0502020204030204" pitchFamily="34" charset="0"/>
                <a:cs typeface="Calibri" panose="020F0502020204030204" pitchFamily="34" charset="0"/>
              </a:rPr>
              <a:t>SYSTEM ARCHITECTURE</a:t>
            </a:r>
            <a:endParaRPr lang="en-IN" sz="6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E5AF145-D61A-488E-A99E-920DE8E5A4AA}"/>
              </a:ext>
            </a:extLst>
          </p:cNvPr>
          <p:cNvPicPr>
            <a:picLocks noChangeAspect="1"/>
          </p:cNvPicPr>
          <p:nvPr/>
        </p:nvPicPr>
        <p:blipFill rotWithShape="1">
          <a:blip r:embed="rId5"/>
          <a:srcRect l="1954" t="13796" r="1815" b="2599"/>
          <a:stretch/>
        </p:blipFill>
        <p:spPr>
          <a:xfrm>
            <a:off x="1016000" y="10896129"/>
            <a:ext cx="28250814" cy="13387907"/>
          </a:xfrm>
          <a:prstGeom prst="rect">
            <a:avLst/>
          </a:prstGeom>
          <a:ln w="28575">
            <a:solidFill>
              <a:schemeClr val="accent2">
                <a:lumMod val="75000"/>
              </a:schemeClr>
            </a:solidFill>
          </a:ln>
        </p:spPr>
      </p:pic>
      <p:sp>
        <p:nvSpPr>
          <p:cNvPr id="52" name="Google Shape;77;p1">
            <a:extLst>
              <a:ext uri="{FF2B5EF4-FFF2-40B4-BE49-F238E27FC236}">
                <a16:creationId xmlns:a16="http://schemas.microsoft.com/office/drawing/2014/main" id="{2CA0B843-AFA9-48BB-BD9A-96E71CEBEC77}"/>
              </a:ext>
            </a:extLst>
          </p:cNvPr>
          <p:cNvSpPr/>
          <p:nvPr/>
        </p:nvSpPr>
        <p:spPr>
          <a:xfrm>
            <a:off x="1000460" y="24546244"/>
            <a:ext cx="28271269" cy="1160047"/>
          </a:xfrm>
          <a:prstGeom prst="rect">
            <a:avLst/>
          </a:prstGeom>
          <a:solidFill>
            <a:srgbClr val="376092"/>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algn="ctr"/>
            <a:r>
              <a:rPr lang="en-US" sz="5400" b="1" dirty="0">
                <a:solidFill>
                  <a:schemeClr val="bg1"/>
                </a:solidFill>
                <a:latin typeface="Calibri" panose="020F0502020204030204" pitchFamily="34" charset="0"/>
                <a:ea typeface="Calibri" panose="020F0502020204030204" pitchFamily="34" charset="0"/>
                <a:cs typeface="Calibri" panose="020F0502020204030204" pitchFamily="34" charset="0"/>
              </a:rPr>
              <a:t>RESULT &amp; EVALUATION</a:t>
            </a:r>
            <a:endParaRPr kumimoji="0" lang="en-US" sz="54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57" name="Picture 56">
            <a:extLst>
              <a:ext uri="{FF2B5EF4-FFF2-40B4-BE49-F238E27FC236}">
                <a16:creationId xmlns:a16="http://schemas.microsoft.com/office/drawing/2014/main" id="{FB963ADF-5BD5-4637-AAD5-16678A7565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01" y="25853904"/>
            <a:ext cx="14893171" cy="8980526"/>
          </a:xfrm>
          <a:prstGeom prst="rect">
            <a:avLst/>
          </a:prstGeom>
          <a:ln w="28575">
            <a:solidFill>
              <a:schemeClr val="tx1"/>
            </a:solidFill>
          </a:ln>
        </p:spPr>
      </p:pic>
      <p:grpSp>
        <p:nvGrpSpPr>
          <p:cNvPr id="58" name="Google Shape;75;p1">
            <a:extLst>
              <a:ext uri="{FF2B5EF4-FFF2-40B4-BE49-F238E27FC236}">
                <a16:creationId xmlns:a16="http://schemas.microsoft.com/office/drawing/2014/main" id="{F119E5BD-F021-4024-9B15-5575BD5839F3}"/>
              </a:ext>
            </a:extLst>
          </p:cNvPr>
          <p:cNvGrpSpPr/>
          <p:nvPr/>
        </p:nvGrpSpPr>
        <p:grpSpPr>
          <a:xfrm>
            <a:off x="973712" y="37814147"/>
            <a:ext cx="18746848" cy="3013920"/>
            <a:chOff x="1215000" y="5705855"/>
            <a:chExt cx="13679702" cy="2867351"/>
          </a:xfrm>
        </p:grpSpPr>
        <p:sp>
          <p:nvSpPr>
            <p:cNvPr id="59" name="Google Shape;76;p1">
              <a:extLst>
                <a:ext uri="{FF2B5EF4-FFF2-40B4-BE49-F238E27FC236}">
                  <a16:creationId xmlns:a16="http://schemas.microsoft.com/office/drawing/2014/main" id="{E988BC8A-49B5-4F15-8BDE-7F162C48E4B3}"/>
                </a:ext>
              </a:extLst>
            </p:cNvPr>
            <p:cNvSpPr/>
            <p:nvPr/>
          </p:nvSpPr>
          <p:spPr>
            <a:xfrm>
              <a:off x="1215000" y="6678585"/>
              <a:ext cx="13679702" cy="1894621"/>
            </a:xfrm>
            <a:prstGeom prst="rect">
              <a:avLst/>
            </a:prstGeom>
            <a:solidFill>
              <a:srgbClr val="FFFFFF"/>
            </a:solidFill>
            <a:ln w="12600" cap="flat" cmpd="sng">
              <a:solidFill>
                <a:srgbClr val="376092"/>
              </a:solidFill>
              <a:prstDash val="solid"/>
              <a:round/>
              <a:headEnd type="none" w="sm" len="sm"/>
              <a:tailEnd type="none" w="sm" len="sm"/>
            </a:ln>
          </p:spPr>
          <p:txBody>
            <a:bodyPr spcFirstLastPara="1" wrap="square" lIns="91425" tIns="91425" rIns="91425" bIns="91425" anchor="ctr" anchorCtr="0">
              <a:noAutofit/>
            </a:bodyPr>
            <a:lstStyle/>
            <a:p>
              <a:pPr algn="just">
                <a:defRPr/>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The project presents an LLM-based system for SRS verification that reduces manual review effort and enables structured, explainable compliance evaluation. It demonstrates the effective use of multimodal LLMs and modular AI pipelines for intelligent document processing in defence workflows.</a:t>
              </a:r>
              <a:endParaRPr lang="en-IN"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77;p1">
              <a:extLst>
                <a:ext uri="{FF2B5EF4-FFF2-40B4-BE49-F238E27FC236}">
                  <a16:creationId xmlns:a16="http://schemas.microsoft.com/office/drawing/2014/main" id="{0AEA7E09-9EA5-4FE0-BADA-7B22F457B82C}"/>
                </a:ext>
              </a:extLst>
            </p:cNvPr>
            <p:cNvSpPr/>
            <p:nvPr/>
          </p:nvSpPr>
          <p:spPr>
            <a:xfrm>
              <a:off x="1215000" y="5705855"/>
              <a:ext cx="13679640" cy="970351"/>
            </a:xfrm>
            <a:prstGeom prst="rect">
              <a:avLst/>
            </a:prstGeom>
            <a:solidFill>
              <a:srgbClr val="002060"/>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CONCLUSION</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pic>
        <p:nvPicPr>
          <p:cNvPr id="6" name="Picture 5">
            <a:extLst>
              <a:ext uri="{FF2B5EF4-FFF2-40B4-BE49-F238E27FC236}">
                <a16:creationId xmlns:a16="http://schemas.microsoft.com/office/drawing/2014/main" id="{2AFD9E67-62FB-451D-B6B5-B1916D3313AC}"/>
              </a:ext>
            </a:extLst>
          </p:cNvPr>
          <p:cNvPicPr>
            <a:picLocks noChangeAspect="1"/>
          </p:cNvPicPr>
          <p:nvPr/>
        </p:nvPicPr>
        <p:blipFill>
          <a:blip r:embed="rId7"/>
          <a:stretch>
            <a:fillRect/>
          </a:stretch>
        </p:blipFill>
        <p:spPr>
          <a:xfrm>
            <a:off x="26315195" y="988750"/>
            <a:ext cx="3306445" cy="3306445"/>
          </a:xfrm>
          <a:prstGeom prst="rect">
            <a:avLst/>
          </a:prstGeom>
        </p:spPr>
      </p:pic>
      <p:pic>
        <p:nvPicPr>
          <p:cNvPr id="63" name="Picture 62">
            <a:extLst>
              <a:ext uri="{FF2B5EF4-FFF2-40B4-BE49-F238E27FC236}">
                <a16:creationId xmlns:a16="http://schemas.microsoft.com/office/drawing/2014/main" id="{98BA5ADD-93C7-4C5F-BA23-9F383589E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00253" y="25912696"/>
            <a:ext cx="7509712" cy="5502285"/>
          </a:xfrm>
          <a:prstGeom prst="rect">
            <a:avLst/>
          </a:prstGeom>
          <a:ln w="28575">
            <a:solidFill>
              <a:schemeClr val="tx1"/>
            </a:solidFill>
          </a:ln>
        </p:spPr>
      </p:pic>
      <p:grpSp>
        <p:nvGrpSpPr>
          <p:cNvPr id="64" name="Google Shape;75;p1">
            <a:extLst>
              <a:ext uri="{FF2B5EF4-FFF2-40B4-BE49-F238E27FC236}">
                <a16:creationId xmlns:a16="http://schemas.microsoft.com/office/drawing/2014/main" id="{CD4555DC-0A01-4683-BAF8-D346EE0D3F07}"/>
              </a:ext>
            </a:extLst>
          </p:cNvPr>
          <p:cNvGrpSpPr/>
          <p:nvPr/>
        </p:nvGrpSpPr>
        <p:grpSpPr>
          <a:xfrm>
            <a:off x="20116800" y="37814145"/>
            <a:ext cx="9144001" cy="3042844"/>
            <a:chOff x="1215000" y="5705855"/>
            <a:chExt cx="13679702" cy="2894869"/>
          </a:xfrm>
        </p:grpSpPr>
        <p:sp>
          <p:nvSpPr>
            <p:cNvPr id="65" name="Google Shape;76;p1">
              <a:extLst>
                <a:ext uri="{FF2B5EF4-FFF2-40B4-BE49-F238E27FC236}">
                  <a16:creationId xmlns:a16="http://schemas.microsoft.com/office/drawing/2014/main" id="{39A8A715-ED65-4BE1-88BB-A16EF47EC892}"/>
                </a:ext>
              </a:extLst>
            </p:cNvPr>
            <p:cNvSpPr/>
            <p:nvPr/>
          </p:nvSpPr>
          <p:spPr>
            <a:xfrm>
              <a:off x="1215000" y="6722129"/>
              <a:ext cx="13679702" cy="1878595"/>
            </a:xfrm>
            <a:prstGeom prst="rect">
              <a:avLst/>
            </a:prstGeom>
            <a:solidFill>
              <a:srgbClr val="FFFFFF"/>
            </a:solidFill>
            <a:ln w="12600" cap="flat" cmpd="sng">
              <a:solidFill>
                <a:srgbClr val="376092"/>
              </a:solidFill>
              <a:prstDash val="solid"/>
              <a:round/>
              <a:headEnd type="none" w="sm" len="sm"/>
              <a:tailEnd type="none" w="sm" len="sm"/>
            </a:ln>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Support for SDD, ICD, STR documents</a:t>
              </a:r>
            </a:p>
            <a:p>
              <a:pPr marL="285750" indent="-285750" algn="just">
                <a:buFont typeface="Arial" panose="020B0604020202020204" pitchFamily="34" charset="0"/>
                <a:buChar char="•"/>
              </a:pPr>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Automatic template detection, Feedback option, User authentication &amp; access control.</a:t>
              </a:r>
            </a:p>
          </p:txBody>
        </p:sp>
        <p:sp>
          <p:nvSpPr>
            <p:cNvPr id="66" name="Google Shape;77;p1">
              <a:extLst>
                <a:ext uri="{FF2B5EF4-FFF2-40B4-BE49-F238E27FC236}">
                  <a16:creationId xmlns:a16="http://schemas.microsoft.com/office/drawing/2014/main" id="{7F95078F-E23D-42AD-94B2-63D05F544952}"/>
                </a:ext>
              </a:extLst>
            </p:cNvPr>
            <p:cNvSpPr/>
            <p:nvPr/>
          </p:nvSpPr>
          <p:spPr>
            <a:xfrm>
              <a:off x="1215000" y="5705855"/>
              <a:ext cx="13679640" cy="970351"/>
            </a:xfrm>
            <a:prstGeom prst="rect">
              <a:avLst/>
            </a:prstGeom>
            <a:solidFill>
              <a:srgbClr val="002060"/>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FUTURE WORK</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67" name="Google Shape;75;p1">
            <a:extLst>
              <a:ext uri="{FF2B5EF4-FFF2-40B4-BE49-F238E27FC236}">
                <a16:creationId xmlns:a16="http://schemas.microsoft.com/office/drawing/2014/main" id="{AE51F11F-3899-4BD0-ACA8-735088788795}"/>
              </a:ext>
            </a:extLst>
          </p:cNvPr>
          <p:cNvGrpSpPr/>
          <p:nvPr/>
        </p:nvGrpSpPr>
        <p:grpSpPr>
          <a:xfrm>
            <a:off x="22428200" y="34415626"/>
            <a:ext cx="6781801" cy="3265803"/>
            <a:chOff x="1215000" y="5705855"/>
            <a:chExt cx="13679702" cy="3106985"/>
          </a:xfrm>
        </p:grpSpPr>
        <p:sp>
          <p:nvSpPr>
            <p:cNvPr id="68" name="Google Shape;76;p1">
              <a:extLst>
                <a:ext uri="{FF2B5EF4-FFF2-40B4-BE49-F238E27FC236}">
                  <a16:creationId xmlns:a16="http://schemas.microsoft.com/office/drawing/2014/main" id="{5EA0DBFA-C9C6-4F23-B8DE-EAF96EEEC8E2}"/>
                </a:ext>
              </a:extLst>
            </p:cNvPr>
            <p:cNvSpPr/>
            <p:nvPr/>
          </p:nvSpPr>
          <p:spPr>
            <a:xfrm>
              <a:off x="1215000" y="6722129"/>
              <a:ext cx="13679702" cy="2090711"/>
            </a:xfrm>
            <a:prstGeom prst="rect">
              <a:avLst/>
            </a:prstGeom>
            <a:solidFill>
              <a:srgbClr val="FFFFFF"/>
            </a:solidFill>
            <a:ln w="12600" cap="flat" cmpd="sng">
              <a:solidFill>
                <a:srgbClr val="376092"/>
              </a:solidFill>
              <a:prstDash val="solid"/>
              <a:round/>
              <a:headEnd type="none" w="sm" len="sm"/>
              <a:tailEnd type="none" w="sm" len="sm"/>
            </a:ln>
          </p:spPr>
          <p:txBody>
            <a:bodyPr spcFirstLastPara="1" wrap="square" lIns="91425" tIns="91425" rIns="91425" bIns="91425" anchor="ctr" anchorCtr="0">
              <a:noAutofit/>
            </a:bodyPr>
            <a:lstStyle/>
            <a:p>
              <a:pPr marL="457200" indent="-457200">
                <a:buFont typeface="Arial" panose="020B0604020202020204" pitchFamily="34" charset="0"/>
                <a:buChar char="•"/>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Irregular SRS Formats</a:t>
              </a:r>
            </a:p>
            <a:p>
              <a:pPr marL="457200" indent="-457200">
                <a:buFont typeface="Arial" panose="020B0604020202020204" pitchFamily="34" charset="0"/>
                <a:buChar char="•"/>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Complex Diagrams &amp; Figures</a:t>
              </a:r>
            </a:p>
            <a:p>
              <a:pPr marL="457200" indent="-457200">
                <a:buFont typeface="Arial" panose="020B0604020202020204" pitchFamily="34" charset="0"/>
                <a:buChar char="•"/>
              </a:pPr>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Semantic variation in sections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LLM Prompt Sensitivity &amp; Grounding</a:t>
              </a:r>
            </a:p>
          </p:txBody>
        </p:sp>
        <p:sp>
          <p:nvSpPr>
            <p:cNvPr id="69" name="Google Shape;77;p1">
              <a:extLst>
                <a:ext uri="{FF2B5EF4-FFF2-40B4-BE49-F238E27FC236}">
                  <a16:creationId xmlns:a16="http://schemas.microsoft.com/office/drawing/2014/main" id="{7D9B2ADF-BB1A-422B-9AD7-42A75E79FDD1}"/>
                </a:ext>
              </a:extLst>
            </p:cNvPr>
            <p:cNvSpPr/>
            <p:nvPr/>
          </p:nvSpPr>
          <p:spPr>
            <a:xfrm>
              <a:off x="1215000" y="5705855"/>
              <a:ext cx="13679641" cy="970351"/>
            </a:xfrm>
            <a:prstGeom prst="rect">
              <a:avLst/>
            </a:prstGeom>
            <a:solidFill>
              <a:srgbClr val="376092"/>
            </a:solidFill>
            <a:ln w="25550" cap="flat" cmpd="sng">
              <a:solidFill>
                <a:srgbClr val="3A5F8B"/>
              </a:solidFill>
              <a:prstDash val="solid"/>
              <a:round/>
              <a:headEnd type="none" w="sm" len="sm"/>
              <a:tailEnd type="none" w="sm" len="sm"/>
            </a:ln>
          </p:spPr>
          <p:txBody>
            <a:bodyPr spcFirstLastPara="1" wrap="square" lIns="87100" tIns="43550" rIns="87100" bIns="43550" anchor="ctr" anchorCtr="0">
              <a:noAutofit/>
            </a:bodyPr>
            <a:lstStyle/>
            <a:p>
              <a:pPr marL="0" marR="0" lvl="0" indent="0" algn="ctr" rtl="0">
                <a:lnSpc>
                  <a:spcPct val="100000"/>
                </a:lnSpc>
                <a:spcBef>
                  <a:spcPts val="0"/>
                </a:spcBef>
                <a:spcAft>
                  <a:spcPts val="0"/>
                </a:spcAft>
                <a:buNone/>
              </a:pPr>
              <a:r>
                <a:rPr lang="en-US" sz="54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	CHALLENGES</a:t>
              </a:r>
              <a:endParaRPr lang="en-US" sz="54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70" name="Rectangle 69">
            <a:extLst>
              <a:ext uri="{FF2B5EF4-FFF2-40B4-BE49-F238E27FC236}">
                <a16:creationId xmlns:a16="http://schemas.microsoft.com/office/drawing/2014/main" id="{8EC494CF-87EC-461D-8EC7-88BB208B6A19}"/>
              </a:ext>
            </a:extLst>
          </p:cNvPr>
          <p:cNvSpPr/>
          <p:nvPr/>
        </p:nvSpPr>
        <p:spPr>
          <a:xfrm>
            <a:off x="17167183" y="26659018"/>
            <a:ext cx="2051867" cy="1344732"/>
          </a:xfrm>
          <a:prstGeom prst="rect">
            <a:avLst/>
          </a:prstGeom>
          <a:solidFill>
            <a:srgbClr val="FFFF0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120</a:t>
            </a:r>
            <a:endParaRPr kumimoji="0" lang="en-IN"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1DD50689-32FC-4B95-8158-BFE1106BEC33}"/>
              </a:ext>
            </a:extLst>
          </p:cNvPr>
          <p:cNvSpPr/>
          <p:nvPr/>
        </p:nvSpPr>
        <p:spPr>
          <a:xfrm>
            <a:off x="19232245" y="26659018"/>
            <a:ext cx="2051867" cy="1344732"/>
          </a:xfrm>
          <a:prstGeom prst="rect">
            <a:avLst/>
          </a:prstGeom>
          <a:solidFill>
            <a:srgbClr val="0E2841">
              <a:lumMod val="75000"/>
              <a:lumOff val="25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15</a:t>
            </a:r>
            <a:endParaRPr kumimoji="0" lang="en-IN"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Rectangle 71">
            <a:extLst>
              <a:ext uri="{FF2B5EF4-FFF2-40B4-BE49-F238E27FC236}">
                <a16:creationId xmlns:a16="http://schemas.microsoft.com/office/drawing/2014/main" id="{1AA3F2D9-D390-49DF-B4D4-E9B530BFD964}"/>
              </a:ext>
            </a:extLst>
          </p:cNvPr>
          <p:cNvSpPr/>
          <p:nvPr/>
        </p:nvSpPr>
        <p:spPr>
          <a:xfrm>
            <a:off x="17167183" y="28010387"/>
            <a:ext cx="2051867" cy="1344732"/>
          </a:xfrm>
          <a:prstGeom prst="rect">
            <a:avLst/>
          </a:prstGeom>
          <a:solidFill>
            <a:srgbClr val="0E2841">
              <a:lumMod val="75000"/>
              <a:lumOff val="25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14</a:t>
            </a:r>
            <a:endParaRPr kumimoji="0" lang="en-IN"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8" name="Rectangle 107">
            <a:extLst>
              <a:ext uri="{FF2B5EF4-FFF2-40B4-BE49-F238E27FC236}">
                <a16:creationId xmlns:a16="http://schemas.microsoft.com/office/drawing/2014/main" id="{8117FB01-7BF0-49A5-B108-4FC2BFE1B7C3}"/>
              </a:ext>
            </a:extLst>
          </p:cNvPr>
          <p:cNvSpPr/>
          <p:nvPr/>
        </p:nvSpPr>
        <p:spPr>
          <a:xfrm>
            <a:off x="19232245" y="28010387"/>
            <a:ext cx="2051867" cy="1344732"/>
          </a:xfrm>
          <a:prstGeom prst="rect">
            <a:avLst/>
          </a:prstGeom>
          <a:solidFill>
            <a:srgbClr val="4EA72E">
              <a:lumMod val="75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66</a:t>
            </a:r>
            <a:endParaRPr kumimoji="0" lang="en-IN" sz="2800" b="1"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C36AB51C-8C4F-4738-9675-63D2A3997AAD}"/>
              </a:ext>
            </a:extLst>
          </p:cNvPr>
          <p:cNvSpPr txBox="1"/>
          <p:nvPr/>
        </p:nvSpPr>
        <p:spPr>
          <a:xfrm>
            <a:off x="16154403" y="26941685"/>
            <a:ext cx="1156408" cy="830997"/>
          </a:xfrm>
          <a:prstGeom prst="rect">
            <a:avLst/>
          </a:prstGeom>
          <a:noFill/>
        </p:spPr>
        <p:txBody>
          <a:bodyPr wrap="square" rtlCol="0">
            <a:spAutoFit/>
          </a:bodyPr>
          <a:lstStyle/>
          <a:p>
            <a:pPr algn="ctr" defTabSz="914400"/>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Actual YES</a:t>
            </a:r>
            <a:endParaRPr lang="en-IN"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548752B6-BDDC-4508-921E-B1473BA8B6DE}"/>
              </a:ext>
            </a:extLst>
          </p:cNvPr>
          <p:cNvSpPr txBox="1"/>
          <p:nvPr/>
        </p:nvSpPr>
        <p:spPr>
          <a:xfrm>
            <a:off x="16138361" y="28186950"/>
            <a:ext cx="1153618" cy="830997"/>
          </a:xfrm>
          <a:prstGeom prst="rect">
            <a:avLst/>
          </a:prstGeom>
          <a:noFill/>
        </p:spPr>
        <p:txBody>
          <a:bodyPr wrap="square" rtlCol="0">
            <a:spAutoFit/>
          </a:bodyPr>
          <a:lstStyle/>
          <a:p>
            <a:pPr algn="ctr" defTabSz="914400"/>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Actual NO</a:t>
            </a:r>
            <a:endParaRPr lang="en-IN"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688A85D6-D114-4B05-9D01-A7AB0C55CB48}"/>
              </a:ext>
            </a:extLst>
          </p:cNvPr>
          <p:cNvSpPr txBox="1"/>
          <p:nvPr/>
        </p:nvSpPr>
        <p:spPr>
          <a:xfrm>
            <a:off x="17165568" y="29323574"/>
            <a:ext cx="2051867" cy="461665"/>
          </a:xfrm>
          <a:prstGeom prst="rect">
            <a:avLst/>
          </a:prstGeom>
          <a:noFill/>
        </p:spPr>
        <p:txBody>
          <a:bodyPr wrap="square" rtlCol="0">
            <a:spAutoFit/>
          </a:bodyPr>
          <a:lstStyle/>
          <a:p>
            <a:pPr algn="ctr" defTabSz="914400"/>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Predicted YES</a:t>
            </a:r>
            <a:endParaRPr lang="en-IN"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2" name="TextBox 111">
            <a:extLst>
              <a:ext uri="{FF2B5EF4-FFF2-40B4-BE49-F238E27FC236}">
                <a16:creationId xmlns:a16="http://schemas.microsoft.com/office/drawing/2014/main" id="{8B9179D3-97CC-47C5-95CA-CA9D19726020}"/>
              </a:ext>
            </a:extLst>
          </p:cNvPr>
          <p:cNvSpPr txBox="1"/>
          <p:nvPr/>
        </p:nvSpPr>
        <p:spPr>
          <a:xfrm>
            <a:off x="19290180" y="29323745"/>
            <a:ext cx="2051867" cy="461665"/>
          </a:xfrm>
          <a:prstGeom prst="rect">
            <a:avLst/>
          </a:prstGeom>
          <a:noFill/>
        </p:spPr>
        <p:txBody>
          <a:bodyPr wrap="square" rtlCol="0">
            <a:spAutoFit/>
          </a:bodyPr>
          <a:lstStyle/>
          <a:p>
            <a:pPr algn="ctr" defTabSz="914400"/>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Predicted NO</a:t>
            </a:r>
            <a:endParaRPr lang="en-IN" sz="12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5287CE54-8C37-47DE-B42B-3E0BDF8797EA}"/>
              </a:ext>
            </a:extLst>
          </p:cNvPr>
          <p:cNvSpPr txBox="1"/>
          <p:nvPr/>
        </p:nvSpPr>
        <p:spPr>
          <a:xfrm>
            <a:off x="17017709" y="26159808"/>
            <a:ext cx="4125507" cy="584775"/>
          </a:xfrm>
          <a:prstGeom prst="rect">
            <a:avLst/>
          </a:prstGeom>
          <a:noFill/>
        </p:spPr>
        <p:txBody>
          <a:bodyPr wrap="square" rtlCol="0">
            <a:spAutoFit/>
          </a:bodyPr>
          <a:lstStyle/>
          <a:p>
            <a:pPr algn="ctr" defTabSz="914400"/>
            <a:r>
              <a:rPr lang="en-US" sz="3200" b="1" dirty="0">
                <a:solidFill>
                  <a:prstClr val="black"/>
                </a:solidFill>
                <a:latin typeface="Calibri" panose="020F0502020204030204" pitchFamily="34" charset="0"/>
                <a:ea typeface="Calibri" panose="020F0502020204030204" pitchFamily="34" charset="0"/>
                <a:cs typeface="Calibri" panose="020F0502020204030204" pitchFamily="34" charset="0"/>
              </a:rPr>
              <a:t>Confusion</a:t>
            </a:r>
            <a:r>
              <a:rPr lang="en-US" sz="12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prstClr val="black"/>
                </a:solidFill>
                <a:latin typeface="Calibri" panose="020F0502020204030204" pitchFamily="34" charset="0"/>
                <a:ea typeface="Calibri" panose="020F0502020204030204" pitchFamily="34" charset="0"/>
                <a:cs typeface="Calibri" panose="020F0502020204030204" pitchFamily="34" charset="0"/>
              </a:rPr>
              <a:t>Matrix</a:t>
            </a:r>
            <a:endParaRPr lang="en-IN" sz="8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4" name="Rectangle 113">
            <a:extLst>
              <a:ext uri="{FF2B5EF4-FFF2-40B4-BE49-F238E27FC236}">
                <a16:creationId xmlns:a16="http://schemas.microsoft.com/office/drawing/2014/main" id="{F221E366-9998-4EFD-A6B3-278F8C81B35F}"/>
              </a:ext>
            </a:extLst>
          </p:cNvPr>
          <p:cNvSpPr/>
          <p:nvPr/>
        </p:nvSpPr>
        <p:spPr>
          <a:xfrm>
            <a:off x="16266694" y="26159807"/>
            <a:ext cx="5157805" cy="36064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70E32FF-4DDA-42F2-B94A-C2E181283B13}"/>
              </a:ext>
            </a:extLst>
          </p:cNvPr>
          <p:cNvPicPr>
            <a:picLocks noChangeAspect="1"/>
          </p:cNvPicPr>
          <p:nvPr/>
        </p:nvPicPr>
        <p:blipFill>
          <a:blip r:embed="rId9"/>
          <a:stretch>
            <a:fillRect/>
          </a:stretch>
        </p:blipFill>
        <p:spPr>
          <a:xfrm>
            <a:off x="681092" y="826243"/>
            <a:ext cx="3432628" cy="3432628"/>
          </a:xfrm>
          <a:prstGeom prst="rect">
            <a:avLst/>
          </a:prstGeom>
        </p:spPr>
      </p:pic>
      <p:sp>
        <p:nvSpPr>
          <p:cNvPr id="47" name="Google Shape;76;p1">
            <a:extLst>
              <a:ext uri="{FF2B5EF4-FFF2-40B4-BE49-F238E27FC236}">
                <a16:creationId xmlns:a16="http://schemas.microsoft.com/office/drawing/2014/main" id="{FA8B34CA-903D-426C-902D-0CD0F0F8ED23}"/>
              </a:ext>
            </a:extLst>
          </p:cNvPr>
          <p:cNvSpPr/>
          <p:nvPr/>
        </p:nvSpPr>
        <p:spPr>
          <a:xfrm>
            <a:off x="973712" y="35687000"/>
            <a:ext cx="14954760" cy="1991467"/>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algn="just"/>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the Fig-1, the </a:t>
            </a:r>
            <a:r>
              <a:rPr lang="en-US" sz="2800" b="0" i="0" dirty="0">
                <a:solidFill>
                  <a:srgbClr val="31333F"/>
                </a:solidFill>
                <a:effectLst/>
                <a:latin typeface="Calibri" panose="020F0502020204030204" pitchFamily="34" charset="0"/>
                <a:ea typeface="Calibri" panose="020F0502020204030204" pitchFamily="34" charset="0"/>
                <a:cs typeface="Calibri" panose="020F0502020204030204" pitchFamily="34" charset="0"/>
              </a:rPr>
              <a:t>document (</a:t>
            </a:r>
            <a:r>
              <a:rPr lang="en-US" sz="2800" dirty="0">
                <a:solidFill>
                  <a:srgbClr val="31333F"/>
                </a:solidFill>
                <a:latin typeface="Calibri" panose="020F0502020204030204" pitchFamily="34" charset="0"/>
                <a:ea typeface="Calibri" panose="020F0502020204030204" pitchFamily="34" charset="0"/>
                <a:cs typeface="Calibri" panose="020F0502020204030204" pitchFamily="34" charset="0"/>
              </a:rPr>
              <a:t>XXXXX</a:t>
            </a:r>
            <a:r>
              <a:rPr lang="en-US" sz="2800" b="0" i="0" dirty="0">
                <a:solidFill>
                  <a:srgbClr val="31333F"/>
                </a:solidFill>
                <a:effectLst/>
                <a:latin typeface="Calibri" panose="020F0502020204030204" pitchFamily="34" charset="0"/>
                <a:ea typeface="Calibri" panose="020F0502020204030204" pitchFamily="34" charset="0"/>
                <a:cs typeface="Calibri" panose="020F0502020204030204" pitchFamily="34" charset="0"/>
              </a:rPr>
              <a:t>_SRS.pdf) undergoes a thorough review, scoring 7.55/10. It demonstrates clear, unambiguous requirements, unique IDs, and absence of redundancy or contradictions, confirming a well-structured SRS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Google Shape;76;p1">
            <a:extLst>
              <a:ext uri="{FF2B5EF4-FFF2-40B4-BE49-F238E27FC236}">
                <a16:creationId xmlns:a16="http://schemas.microsoft.com/office/drawing/2014/main" id="{4D562A02-8102-4479-950C-B42D31BCD535}"/>
              </a:ext>
            </a:extLst>
          </p:cNvPr>
          <p:cNvSpPr/>
          <p:nvPr/>
        </p:nvSpPr>
        <p:spPr>
          <a:xfrm>
            <a:off x="999112" y="34721800"/>
            <a:ext cx="15104488" cy="939800"/>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Fig-1: Result page with Document XXXXX Score</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Google Shape;76;p1">
            <a:extLst>
              <a:ext uri="{FF2B5EF4-FFF2-40B4-BE49-F238E27FC236}">
                <a16:creationId xmlns:a16="http://schemas.microsoft.com/office/drawing/2014/main" id="{E911878C-29F6-4813-87E7-4ECD87039CB9}"/>
              </a:ext>
            </a:extLst>
          </p:cNvPr>
          <p:cNvSpPr/>
          <p:nvPr/>
        </p:nvSpPr>
        <p:spPr>
          <a:xfrm>
            <a:off x="16078199" y="29870400"/>
            <a:ext cx="5715001" cy="838200"/>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Fig-2: Confusion Matrix</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Google Shape;76;p1">
            <a:extLst>
              <a:ext uri="{FF2B5EF4-FFF2-40B4-BE49-F238E27FC236}">
                <a16:creationId xmlns:a16="http://schemas.microsoft.com/office/drawing/2014/main" id="{709F0B13-6FFD-4B5A-97D0-203926F3DD4F}"/>
              </a:ext>
            </a:extLst>
          </p:cNvPr>
          <p:cNvSpPr/>
          <p:nvPr/>
        </p:nvSpPr>
        <p:spPr>
          <a:xfrm>
            <a:off x="16379354" y="32206077"/>
            <a:ext cx="12881406" cy="2080529"/>
          </a:xfrm>
          <a:prstGeom prst="rect">
            <a:avLst/>
          </a:prstGeom>
          <a:solidFill>
            <a:srgbClr val="FFFFFF"/>
          </a:solidFill>
          <a:ln w="12600" cap="flat" cmpd="sng">
            <a:solidFill>
              <a:srgbClr val="376092"/>
            </a:solidFill>
            <a:prstDash val="solid"/>
            <a:round/>
            <a:headEnd type="none" w="sm" len="sm"/>
            <a:tailEnd type="none" w="sm" len="sm"/>
          </a:ln>
        </p:spPr>
        <p:txBody>
          <a:bodyPr spcFirstLastPara="1" wrap="square" lIns="91425" tIns="91425" rIns="91425" bIns="91425" anchor="ctr" anchorCtr="0">
            <a:noAutofit/>
          </a:bodyPr>
          <a:lstStyle/>
          <a:p>
            <a:pPr algn="just"/>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system was benchmarked against the ground‑truth dataset. The key metrics are:</a:t>
            </a:r>
          </a:p>
          <a:p>
            <a:pPr marL="457200" indent="-457200" algn="just">
              <a:buFont typeface="Arial" panose="020B0604020202020204" pitchFamily="34" charset="0"/>
              <a:buChar char="•"/>
            </a:pPr>
            <a:r>
              <a:rPr lang="en-US" sz="2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Faithfulness: 0.783</a:t>
            </a:r>
          </a:p>
          <a:p>
            <a:pPr marL="457200" indent="-457200" algn="just">
              <a:buFont typeface="Arial" panose="020B0604020202020204" pitchFamily="34" charset="0"/>
              <a:buChar char="•"/>
            </a:pPr>
            <a:r>
              <a:rPr lang="en-US" sz="2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Relevance: 0.849</a:t>
            </a:r>
          </a:p>
          <a:p>
            <a:pPr marL="457200" indent="-457200" algn="just">
              <a:buFont typeface="Arial" panose="020B0604020202020204" pitchFamily="34" charset="0"/>
              <a:buChar char="•"/>
            </a:pPr>
            <a:r>
              <a:rPr lang="en-US" sz="2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Contextual Acc: 0.616</a:t>
            </a:r>
          </a:p>
        </p:txBody>
      </p:sp>
      <p:sp>
        <p:nvSpPr>
          <p:cNvPr id="53" name="Google Shape;76;p1">
            <a:extLst>
              <a:ext uri="{FF2B5EF4-FFF2-40B4-BE49-F238E27FC236}">
                <a16:creationId xmlns:a16="http://schemas.microsoft.com/office/drawing/2014/main" id="{FE39A85A-1AC8-46D2-B7AC-C01F7753FE84}"/>
              </a:ext>
            </a:extLst>
          </p:cNvPr>
          <p:cNvSpPr/>
          <p:nvPr/>
        </p:nvSpPr>
        <p:spPr>
          <a:xfrm>
            <a:off x="16379354" y="34282449"/>
            <a:ext cx="5591647" cy="1888437"/>
          </a:xfrm>
          <a:prstGeom prst="rect">
            <a:avLst/>
          </a:prstGeom>
          <a:solidFill>
            <a:srgbClr val="FFFFFF"/>
          </a:solidFill>
          <a:ln w="12600" cap="flat" cmpd="sng">
            <a:solidFill>
              <a:srgbClr val="376092"/>
            </a:solidFill>
            <a:prstDash val="solid"/>
            <a:round/>
            <a:headEnd type="none" w="sm" len="sm"/>
            <a:tailEnd type="none" w="sm" len="sm"/>
          </a:ln>
        </p:spPr>
        <p:txBody>
          <a:bodyPr spcFirstLastPara="1" wrap="square" lIns="91425" tIns="91425" rIns="91425" bIns="91425" anchor="ctr" anchorCtr="0">
            <a:noAutofit/>
          </a:bodyPr>
          <a:lstStyle/>
          <a:p>
            <a:pPr algn="just"/>
            <a:r>
              <a:rPr lang="en-US" sz="2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accompanying confusion matrix(Fig-2) and its standard derived measures (Fig-3) illustrate classification behavior.</a:t>
            </a:r>
          </a:p>
        </p:txBody>
      </p:sp>
      <p:sp>
        <p:nvSpPr>
          <p:cNvPr id="54" name="Google Shape;76;p1">
            <a:extLst>
              <a:ext uri="{FF2B5EF4-FFF2-40B4-BE49-F238E27FC236}">
                <a16:creationId xmlns:a16="http://schemas.microsoft.com/office/drawing/2014/main" id="{26B9BFAB-EF7A-48DF-9961-B357936617E0}"/>
              </a:ext>
            </a:extLst>
          </p:cNvPr>
          <p:cNvSpPr/>
          <p:nvPr/>
        </p:nvSpPr>
        <p:spPr>
          <a:xfrm>
            <a:off x="21700253" y="31505717"/>
            <a:ext cx="7509712" cy="652740"/>
          </a:xfrm>
          <a:prstGeom prst="rect">
            <a:avLst/>
          </a:prstGeom>
          <a:noFill/>
          <a:ln w="12600"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Fig-3: Standard derivatives</a:t>
            </a:r>
            <a:endParaRPr lang="en-US" sz="4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D66049A-D178-46DE-B6A6-91D561405ED6}"/>
                  </a:ext>
                </a:extLst>
              </p14:cNvPr>
              <p14:cNvContentPartPr/>
              <p14:nvPr/>
            </p14:nvContentPartPr>
            <p14:xfrm>
              <a:off x="20180009" y="34230115"/>
              <a:ext cx="360" cy="360"/>
            </p14:xfrm>
          </p:contentPart>
        </mc:Choice>
        <mc:Fallback xmlns="">
          <p:pic>
            <p:nvPicPr>
              <p:cNvPr id="8" name="Ink 7">
                <a:extLst>
                  <a:ext uri="{FF2B5EF4-FFF2-40B4-BE49-F238E27FC236}">
                    <a16:creationId xmlns:a16="http://schemas.microsoft.com/office/drawing/2014/main" id="{7D66049A-D178-46DE-B6A6-91D561405ED6}"/>
                  </a:ext>
                </a:extLst>
              </p:cNvPr>
              <p:cNvPicPr/>
              <p:nvPr/>
            </p:nvPicPr>
            <p:blipFill>
              <a:blip r:embed="rId11"/>
              <a:stretch>
                <a:fillRect/>
              </a:stretch>
            </p:blipFill>
            <p:spPr>
              <a:xfrm>
                <a:off x="20090009" y="3405011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3B1EE26-C971-4C52-9902-C7E4DCAD5F04}"/>
                  </a:ext>
                </a:extLst>
              </p14:cNvPr>
              <p14:cNvContentPartPr/>
              <p14:nvPr/>
            </p14:nvContentPartPr>
            <p14:xfrm>
              <a:off x="20180009" y="34230115"/>
              <a:ext cx="360" cy="360"/>
            </p14:xfrm>
          </p:contentPart>
        </mc:Choice>
        <mc:Fallback xmlns="">
          <p:pic>
            <p:nvPicPr>
              <p:cNvPr id="9" name="Ink 8">
                <a:extLst>
                  <a:ext uri="{FF2B5EF4-FFF2-40B4-BE49-F238E27FC236}">
                    <a16:creationId xmlns:a16="http://schemas.microsoft.com/office/drawing/2014/main" id="{A3B1EE26-C971-4C52-9902-C7E4DCAD5F04}"/>
                  </a:ext>
                </a:extLst>
              </p:cNvPr>
              <p:cNvPicPr/>
              <p:nvPr/>
            </p:nvPicPr>
            <p:blipFill>
              <a:blip r:embed="rId11"/>
              <a:stretch>
                <a:fillRect/>
              </a:stretch>
            </p:blipFill>
            <p:spPr>
              <a:xfrm>
                <a:off x="20090009" y="3405011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5EC89DCC-B417-45A2-9667-26B5F5372046}"/>
                  </a:ext>
                </a:extLst>
              </p14:cNvPr>
              <p14:cNvContentPartPr/>
              <p14:nvPr/>
            </p14:nvContentPartPr>
            <p14:xfrm>
              <a:off x="20180009" y="34230115"/>
              <a:ext cx="360" cy="360"/>
            </p14:xfrm>
          </p:contentPart>
        </mc:Choice>
        <mc:Fallback xmlns="">
          <p:pic>
            <p:nvPicPr>
              <p:cNvPr id="10" name="Ink 9">
                <a:extLst>
                  <a:ext uri="{FF2B5EF4-FFF2-40B4-BE49-F238E27FC236}">
                    <a16:creationId xmlns:a16="http://schemas.microsoft.com/office/drawing/2014/main" id="{5EC89DCC-B417-45A2-9667-26B5F5372046}"/>
                  </a:ext>
                </a:extLst>
              </p:cNvPr>
              <p:cNvPicPr/>
              <p:nvPr/>
            </p:nvPicPr>
            <p:blipFill>
              <a:blip r:embed="rId11"/>
              <a:stretch>
                <a:fillRect/>
              </a:stretch>
            </p:blipFill>
            <p:spPr>
              <a:xfrm>
                <a:off x="20090009" y="3405011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 name="Ink 81">
                <a:extLst>
                  <a:ext uri="{FF2B5EF4-FFF2-40B4-BE49-F238E27FC236}">
                    <a16:creationId xmlns:a16="http://schemas.microsoft.com/office/drawing/2014/main" id="{CE91F710-1E5E-4BDA-A610-F6A4B1D0A630}"/>
                  </a:ext>
                </a:extLst>
              </p14:cNvPr>
              <p14:cNvContentPartPr/>
              <p14:nvPr/>
            </p14:nvContentPartPr>
            <p14:xfrm>
              <a:off x="16396749" y="34267967"/>
              <a:ext cx="360" cy="360"/>
            </p14:xfrm>
          </p:contentPart>
        </mc:Choice>
        <mc:Fallback xmlns="">
          <p:pic>
            <p:nvPicPr>
              <p:cNvPr id="82" name="Ink 81">
                <a:extLst>
                  <a:ext uri="{FF2B5EF4-FFF2-40B4-BE49-F238E27FC236}">
                    <a16:creationId xmlns:a16="http://schemas.microsoft.com/office/drawing/2014/main" id="{CE91F710-1E5E-4BDA-A610-F6A4B1D0A630}"/>
                  </a:ext>
                </a:extLst>
              </p:cNvPr>
              <p:cNvPicPr/>
              <p:nvPr/>
            </p:nvPicPr>
            <p:blipFill>
              <a:blip r:embed="rId17"/>
              <a:stretch>
                <a:fillRect/>
              </a:stretch>
            </p:blipFill>
            <p:spPr>
              <a:xfrm>
                <a:off x="16387749" y="342589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4" name="Ink 83">
                <a:extLst>
                  <a:ext uri="{FF2B5EF4-FFF2-40B4-BE49-F238E27FC236}">
                    <a16:creationId xmlns:a16="http://schemas.microsoft.com/office/drawing/2014/main" id="{6D6ABE54-6BC8-4E66-8465-F2FD66A0F616}"/>
                  </a:ext>
                </a:extLst>
              </p14:cNvPr>
              <p14:cNvContentPartPr/>
              <p14:nvPr/>
            </p14:nvContentPartPr>
            <p14:xfrm>
              <a:off x="16396749" y="34267967"/>
              <a:ext cx="360" cy="360"/>
            </p14:xfrm>
          </p:contentPart>
        </mc:Choice>
        <mc:Fallback xmlns="">
          <p:pic>
            <p:nvPicPr>
              <p:cNvPr id="84" name="Ink 83">
                <a:extLst>
                  <a:ext uri="{FF2B5EF4-FFF2-40B4-BE49-F238E27FC236}">
                    <a16:creationId xmlns:a16="http://schemas.microsoft.com/office/drawing/2014/main" id="{6D6ABE54-6BC8-4E66-8465-F2FD66A0F616}"/>
                  </a:ext>
                </a:extLst>
              </p:cNvPr>
              <p:cNvPicPr/>
              <p:nvPr/>
            </p:nvPicPr>
            <p:blipFill>
              <a:blip r:embed="rId17"/>
              <a:stretch>
                <a:fillRect/>
              </a:stretch>
            </p:blipFill>
            <p:spPr>
              <a:xfrm>
                <a:off x="16387749" y="342589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9" name="Ink 88">
                <a:extLst>
                  <a:ext uri="{FF2B5EF4-FFF2-40B4-BE49-F238E27FC236}">
                    <a16:creationId xmlns:a16="http://schemas.microsoft.com/office/drawing/2014/main" id="{AFB8A6EF-6239-45A0-BB1E-F7967FF5EBB0}"/>
                  </a:ext>
                </a:extLst>
              </p14:cNvPr>
              <p14:cNvContentPartPr/>
              <p14:nvPr/>
            </p14:nvContentPartPr>
            <p14:xfrm>
              <a:off x="16396749" y="34277327"/>
              <a:ext cx="360" cy="360"/>
            </p14:xfrm>
          </p:contentPart>
        </mc:Choice>
        <mc:Fallback xmlns="">
          <p:pic>
            <p:nvPicPr>
              <p:cNvPr id="89" name="Ink 88">
                <a:extLst>
                  <a:ext uri="{FF2B5EF4-FFF2-40B4-BE49-F238E27FC236}">
                    <a16:creationId xmlns:a16="http://schemas.microsoft.com/office/drawing/2014/main" id="{AFB8A6EF-6239-45A0-BB1E-F7967FF5EBB0}"/>
                  </a:ext>
                </a:extLst>
              </p:cNvPr>
              <p:cNvPicPr/>
              <p:nvPr/>
            </p:nvPicPr>
            <p:blipFill>
              <a:blip r:embed="rId17"/>
              <a:stretch>
                <a:fillRect/>
              </a:stretch>
            </p:blipFill>
            <p:spPr>
              <a:xfrm>
                <a:off x="16387749" y="34268327"/>
                <a:ext cx="18000" cy="18000"/>
              </a:xfrm>
              <a:prstGeom prst="rect">
                <a:avLst/>
              </a:prstGeom>
            </p:spPr>
          </p:pic>
        </mc:Fallback>
      </mc:AlternateContent>
      <p:sp>
        <p:nvSpPr>
          <p:cNvPr id="5" name="Rectangle 4">
            <a:extLst>
              <a:ext uri="{FF2B5EF4-FFF2-40B4-BE49-F238E27FC236}">
                <a16:creationId xmlns:a16="http://schemas.microsoft.com/office/drawing/2014/main" id="{EA15AC65-1D39-472E-BE89-74801D61EC88}"/>
              </a:ext>
            </a:extLst>
          </p:cNvPr>
          <p:cNvSpPr/>
          <p:nvPr/>
        </p:nvSpPr>
        <p:spPr>
          <a:xfrm>
            <a:off x="2560320" y="25912696"/>
            <a:ext cx="1931945" cy="2471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6B3C93F-D45C-4480-81C8-DAED0AE17007}"/>
              </a:ext>
            </a:extLst>
          </p:cNvPr>
          <p:cNvSpPr/>
          <p:nvPr/>
        </p:nvSpPr>
        <p:spPr>
          <a:xfrm>
            <a:off x="16385671" y="34234179"/>
            <a:ext cx="5579575" cy="1814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1D2F571B-F377-4027-A5A0-4CA960681B80}"/>
              </a:ext>
            </a:extLst>
          </p:cNvPr>
          <p:cNvSpPr/>
          <p:nvPr/>
        </p:nvSpPr>
        <p:spPr>
          <a:xfrm>
            <a:off x="-12357" y="5346955"/>
            <a:ext cx="855688" cy="35714645"/>
          </a:xfrm>
          <a:prstGeom prst="rect">
            <a:avLst/>
          </a:prstGeom>
          <a:solidFill>
            <a:srgbClr val="000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C279704B-982A-4BD5-B354-AEFE0DA8E293}"/>
              </a:ext>
            </a:extLst>
          </p:cNvPr>
          <p:cNvSpPr/>
          <p:nvPr/>
        </p:nvSpPr>
        <p:spPr>
          <a:xfrm>
            <a:off x="29428858" y="5347961"/>
            <a:ext cx="838046" cy="35712112"/>
          </a:xfrm>
          <a:prstGeom prst="rect">
            <a:avLst/>
          </a:prstGeom>
          <a:solidFill>
            <a:srgbClr val="000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377</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Larson</dc:creator>
  <cp:lastModifiedBy>Aayush Anand</cp:lastModifiedBy>
  <cp:revision>5</cp:revision>
  <dcterms:created xsi:type="dcterms:W3CDTF">2013-02-10T21:14:48Z</dcterms:created>
  <dcterms:modified xsi:type="dcterms:W3CDTF">2026-01-23T00:52:27Z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Genigraphics LLC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